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 id="274" r:id="rId23"/>
    <p:sldId id="275" r:id="rId24"/>
    <p:sldId id="276"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54"/>
    <p:restoredTop sz="75540"/>
  </p:normalViewPr>
  <p:slideViewPr>
    <p:cSldViewPr snapToGrid="0">
      <p:cViewPr varScale="1">
        <p:scale>
          <a:sx n="70" d="100"/>
          <a:sy n="70" d="100"/>
        </p:scale>
        <p:origin x="29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snhu.edu/content/enforced/1315529-CS-405-T5550-OL-TRAD-UG.23EW5/course_documents/CS%20405%20Building%20Blocks%20of%20the%20Security%20Policy%20Infographic.pdf?_&amp;d2lSessionVal=OXGeJR4QvW6BZXekc8ptOAuUf&amp;ou=131552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snhu.edu/content/enforced/1315529-CS-405-T5550-OL-TRAD-UG.23EW5/course_documents/CS%20405%20Building%20Blocks%20of%20the%20Security%20Policy%20Infographic.pdf?_&amp;d2lSessionVal=OXGeJR4QvW6BZXekc8ptOAuUf&amp;ou=131552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snhu.edu/content/enforced/1315529-CS-405-T5550-OL-TRAD-UG.23EW5/course_documents/CS%20405%20Building%20Blocks%20of%20the%20Security%20Policy%20Infographic.pdf?_&amp;d2lSessionVal=OXGeJR4QvW6BZXekc8ptOAuUf&amp;ou=131552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snhu.edu/content/enforced/1315529-CS-405-T5550-OL-TRAD-UG.23EW5/course_documents/CS%20405%20Building%20Blocks%20of%20the%20Security%20Policy%20Infographic.pdf?_&amp;d2lSessionVal=OXGeJR4QvW6BZXekc8ptOAuUf&amp;ou=131552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i="1" dirty="0">
                <a:effectLst/>
              </a:rPr>
              <a:t>SQL tutorial</a:t>
            </a:r>
            <a:r>
              <a:rPr lang="en-US" dirty="0">
                <a:effectLst/>
              </a:rPr>
              <a:t>. SQLZOO. (n.d.). https://</a:t>
            </a:r>
            <a:r>
              <a:rPr lang="en-US" dirty="0" err="1">
                <a:effectLst/>
              </a:rPr>
              <a:t>sqlzoo.net</a:t>
            </a:r>
            <a:r>
              <a:rPr lang="en-US" dirty="0">
                <a:effectLst/>
              </a:rPr>
              <a:t>/wiki/</a:t>
            </a:r>
            <a:r>
              <a:rPr lang="en-US" dirty="0" err="1">
                <a:effectLst/>
              </a:rPr>
              <a:t>SQL_Tutorial</a:t>
            </a:r>
            <a:r>
              <a:rPr lang="en-US" dirty="0">
                <a:effectLst/>
              </a:rPr>
              <a:t> </a:t>
            </a:r>
          </a:p>
        </p:txBody>
      </p:sp>
    </p:spTree>
    <p:extLst>
      <p:ext uri="{BB962C8B-B14F-4D97-AF65-F5344CB8AC3E}">
        <p14:creationId xmlns:p14="http://schemas.microsoft.com/office/powerpoint/2010/main" val="350879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i="1" dirty="0">
                <a:effectLst/>
              </a:rPr>
              <a:t>SQL tutorial</a:t>
            </a:r>
            <a:r>
              <a:rPr lang="en-US" dirty="0">
                <a:effectLst/>
              </a:rPr>
              <a:t>. SQLZOO. (n.d.). https://</a:t>
            </a:r>
            <a:r>
              <a:rPr lang="en-US" dirty="0" err="1">
                <a:effectLst/>
              </a:rPr>
              <a:t>sqlzoo.net</a:t>
            </a:r>
            <a:r>
              <a:rPr lang="en-US" dirty="0">
                <a:effectLst/>
              </a:rPr>
              <a:t>/wiki/</a:t>
            </a:r>
            <a:r>
              <a:rPr lang="en-US" dirty="0" err="1">
                <a:effectLst/>
              </a:rPr>
              <a:t>SQL_Tutorial</a:t>
            </a:r>
            <a:r>
              <a:rPr lang="en-US" dirty="0">
                <a:effectLst/>
              </a:rPr>
              <a:t> </a:t>
            </a:r>
          </a:p>
        </p:txBody>
      </p:sp>
    </p:spTree>
    <p:extLst>
      <p:ext uri="{BB962C8B-B14F-4D97-AF65-F5344CB8AC3E}">
        <p14:creationId xmlns:p14="http://schemas.microsoft.com/office/powerpoint/2010/main" val="2328937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effectLst/>
              </a:rPr>
              <a:t>SQL tutorial</a:t>
            </a:r>
            <a:r>
              <a:rPr lang="en-US" dirty="0">
                <a:effectLst/>
              </a:rPr>
              <a:t>. SQLZOO. (n.d.). https://</a:t>
            </a:r>
            <a:r>
              <a:rPr lang="en-US" dirty="0" err="1">
                <a:effectLst/>
              </a:rPr>
              <a:t>sqlzoo.net</a:t>
            </a:r>
            <a:r>
              <a:rPr lang="en-US" dirty="0">
                <a:effectLst/>
              </a:rPr>
              <a:t>/wiki/</a:t>
            </a:r>
            <a:r>
              <a:rPr lang="en-US" dirty="0" err="1">
                <a:effectLst/>
              </a:rPr>
              <a:t>SQL_Tutorial</a:t>
            </a:r>
            <a:r>
              <a:rPr lang="en-US" dirty="0">
                <a:effectLst/>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9027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Watts, S. (2020, May 12). </a:t>
            </a:r>
            <a:r>
              <a:rPr lang="en-US" i="1" dirty="0">
                <a:effectLst/>
              </a:rPr>
              <a:t>Security automation: A beginner’s guide</a:t>
            </a:r>
            <a:r>
              <a:rPr lang="en-US" dirty="0">
                <a:effectLst/>
              </a:rPr>
              <a:t>. BMC Blogs. https://</a:t>
            </a:r>
            <a:r>
              <a:rPr lang="en-US" dirty="0" err="1">
                <a:effectLst/>
              </a:rPr>
              <a:t>www.bmc.com</a:t>
            </a:r>
            <a:r>
              <a:rPr lang="en-US" dirty="0">
                <a:effectLst/>
              </a:rPr>
              <a:t>/blogs/security-automation/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Malcom, D. (n.d.). </a:t>
            </a:r>
            <a:r>
              <a:rPr lang="en-US" i="1" dirty="0" err="1">
                <a:effectLst/>
              </a:rPr>
              <a:t>Staticanalysis</a:t>
            </a:r>
            <a:r>
              <a:rPr lang="en-US" dirty="0">
                <a:effectLst/>
              </a:rPr>
              <a:t>. </a:t>
            </a:r>
            <a:r>
              <a:rPr lang="en-US" dirty="0" err="1">
                <a:effectLst/>
              </a:rPr>
              <a:t>StaticAnalysis</a:t>
            </a:r>
            <a:r>
              <a:rPr lang="en-US" dirty="0">
                <a:effectLst/>
              </a:rPr>
              <a:t> - Fedora Project Wiki. https://</a:t>
            </a:r>
            <a:r>
              <a:rPr lang="en-US" dirty="0" err="1">
                <a:effectLst/>
              </a:rPr>
              <a:t>fedoraproject.org</a:t>
            </a:r>
            <a:r>
              <a:rPr lang="en-US" dirty="0">
                <a:effectLst/>
              </a:rPr>
              <a:t>/wiki/</a:t>
            </a:r>
            <a:r>
              <a:rPr lang="en-US" dirty="0" err="1">
                <a:effectLst/>
              </a:rPr>
              <a:t>StaticAnalysis</a:t>
            </a:r>
            <a:r>
              <a:rPr lang="en-US" dirty="0">
                <a:effectLs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effectLst/>
              </a:rPr>
              <a:t>Tharique</a:t>
            </a:r>
            <a:r>
              <a:rPr lang="en-US" dirty="0">
                <a:effectLst/>
              </a:rPr>
              <a:t>, S. (2022, June 12). </a:t>
            </a:r>
            <a:r>
              <a:rPr lang="en-US" i="1" dirty="0">
                <a:effectLst/>
              </a:rPr>
              <a:t>Adding ESLINT to your </a:t>
            </a:r>
            <a:r>
              <a:rPr lang="en-US" i="1" dirty="0" err="1">
                <a:effectLst/>
              </a:rPr>
              <a:t>laravel</a:t>
            </a:r>
            <a:r>
              <a:rPr lang="en-US" i="1" dirty="0">
                <a:effectLst/>
              </a:rPr>
              <a:t> mix configuration</a:t>
            </a:r>
            <a:r>
              <a:rPr lang="en-US" dirty="0">
                <a:effectLst/>
              </a:rPr>
              <a:t>. </a:t>
            </a:r>
            <a:r>
              <a:rPr lang="en-US" dirty="0" err="1">
                <a:effectLst/>
              </a:rPr>
              <a:t>shahal</a:t>
            </a:r>
            <a:r>
              <a:rPr lang="en-US" dirty="0">
                <a:effectLst/>
              </a:rPr>
              <a:t> </a:t>
            </a:r>
            <a:r>
              <a:rPr lang="en-US" dirty="0" err="1">
                <a:effectLst/>
              </a:rPr>
              <a:t>tharique</a:t>
            </a:r>
            <a:r>
              <a:rPr lang="en-US" dirty="0">
                <a:effectLst/>
              </a:rPr>
              <a:t>. https://</a:t>
            </a:r>
            <a:r>
              <a:rPr lang="en-US" dirty="0" err="1">
                <a:effectLst/>
              </a:rPr>
              <a:t>shahalpk.name</a:t>
            </a:r>
            <a:r>
              <a:rPr lang="en-US" dirty="0">
                <a:effectLst/>
              </a:rPr>
              <a:t>/adding-</a:t>
            </a:r>
            <a:r>
              <a:rPr lang="en-US" dirty="0" err="1">
                <a:effectLst/>
              </a:rPr>
              <a:t>eslint</a:t>
            </a:r>
            <a:r>
              <a:rPr lang="en-US" dirty="0">
                <a:effectLst/>
              </a:rPr>
              <a:t>-to-your-</a:t>
            </a:r>
            <a:r>
              <a:rPr lang="en-US" dirty="0" err="1">
                <a:effectLst/>
              </a:rPr>
              <a:t>laravel</a:t>
            </a:r>
            <a:r>
              <a:rPr lang="en-US" dirty="0">
                <a:effectLst/>
              </a:rPr>
              <a:t>-mix-configuration/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effectLst/>
              </a:rPr>
              <a:t>Screenshots.debian.net</a:t>
            </a:r>
            <a:r>
              <a:rPr lang="en-US" dirty="0">
                <a:effectLst/>
              </a:rPr>
              <a:t>. (n.d.). https://</a:t>
            </a:r>
            <a:r>
              <a:rPr lang="en-US" dirty="0" err="1">
                <a:effectLst/>
              </a:rPr>
              <a:t>screenshots.debian.net</a:t>
            </a:r>
            <a:r>
              <a:rPr lang="en-US" dirty="0">
                <a:effectLst/>
              </a:rPr>
              <a:t>/about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err="1">
                <a:effectLst/>
              </a:rPr>
              <a:t>Sonarqube</a:t>
            </a:r>
            <a:r>
              <a:rPr lang="en-US" dirty="0">
                <a:effectLst/>
              </a:rPr>
              <a:t>. </a:t>
            </a:r>
            <a:r>
              <a:rPr lang="en-US" dirty="0" err="1">
                <a:effectLst/>
              </a:rPr>
              <a:t>sonarqube</a:t>
            </a:r>
            <a:r>
              <a:rPr lang="en-US" dirty="0">
                <a:effectLst/>
              </a:rPr>
              <a:t>. (n.d.). https://</a:t>
            </a:r>
            <a:r>
              <a:rPr lang="en-US" dirty="0" err="1">
                <a:effectLst/>
              </a:rPr>
              <a:t>konubinix.eu</a:t>
            </a:r>
            <a:r>
              <a:rPr lang="en-US" dirty="0">
                <a:effectLst/>
              </a:rPr>
              <a:t>/</a:t>
            </a:r>
            <a:r>
              <a:rPr lang="en-US" dirty="0" err="1">
                <a:effectLst/>
              </a:rPr>
              <a:t>braindump</a:t>
            </a:r>
            <a:r>
              <a:rPr lang="en-US" dirty="0">
                <a:effectLst/>
              </a:rPr>
              <a:t>/posts/</a:t>
            </a:r>
            <a:r>
              <a:rPr lang="en-US" dirty="0" err="1">
                <a:effectLst/>
              </a:rPr>
              <a:t>sonarqube</a:t>
            </a:r>
            <a:r>
              <a:rPr lang="en-US" dirty="0">
                <a:effectLst/>
              </a:rPr>
              <a:t>/?</a:t>
            </a:r>
            <a:r>
              <a:rPr lang="en-US" dirty="0" err="1">
                <a:effectLst/>
              </a:rPr>
              <a:t>stackedNotes</a:t>
            </a:r>
            <a:r>
              <a:rPr lang="en-US" dirty="0">
                <a:effectLst/>
              </a:rPr>
              <a:t>=%2Fbraindump%2Fposts%2Fclean_as_you_code%2F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effectLst/>
              </a:rPr>
              <a:t>What is a tech stack? what tools do popular tech companies use in 2023?</a:t>
            </a:r>
            <a:r>
              <a:rPr lang="en-US" dirty="0">
                <a:effectLst/>
              </a:rPr>
              <a:t>. </a:t>
            </a:r>
            <a:r>
              <a:rPr lang="en-US" dirty="0" err="1">
                <a:effectLst/>
              </a:rPr>
              <a:t>StackShare</a:t>
            </a:r>
            <a:r>
              <a:rPr lang="en-US" dirty="0">
                <a:effectLst/>
              </a:rPr>
              <a:t>. (n.d.). https://</a:t>
            </a:r>
            <a:r>
              <a:rPr lang="en-US" dirty="0" err="1">
                <a:effectLst/>
              </a:rPr>
              <a:t>www.stackshare.io</a:t>
            </a:r>
            <a:r>
              <a:rPr lang="en-US" dirty="0">
                <a:effectLst/>
              </a:rPr>
              <a:t>/stacks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effectLst/>
              </a:rPr>
              <a:t>Introduction</a:t>
            </a:r>
            <a:r>
              <a:rPr lang="en-US" dirty="0">
                <a:effectLst/>
              </a:rPr>
              <a:t>. </a:t>
            </a:r>
            <a:r>
              <a:rPr lang="en-US" dirty="0" err="1">
                <a:effectLst/>
              </a:rPr>
              <a:t>Cppcheck</a:t>
            </a:r>
            <a:r>
              <a:rPr lang="en-US" dirty="0">
                <a:effectLst/>
              </a:rPr>
              <a:t>. (n.d.). https://</a:t>
            </a:r>
            <a:r>
              <a:rPr lang="en-US" dirty="0" err="1">
                <a:effectLst/>
              </a:rPr>
              <a:t>cppcheck.sourceforge.io</a:t>
            </a:r>
            <a:r>
              <a:rPr lang="en-US" dirty="0">
                <a:effectLst/>
              </a:rPr>
              <a:t>/</a:t>
            </a:r>
            <a:r>
              <a:rPr lang="en-US" dirty="0" err="1">
                <a:effectLst/>
              </a:rPr>
              <a:t>manual.html</a:t>
            </a:r>
            <a:r>
              <a:rPr lang="en-US" dirty="0">
                <a:effectLst/>
              </a:rPr>
              <a:t>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effectLst/>
              </a:rPr>
              <a:t>Rezilion</a:t>
            </a:r>
            <a:r>
              <a:rPr lang="en-US" dirty="0">
                <a:effectLst/>
              </a:rPr>
              <a:t>. (2023, May 10). </a:t>
            </a:r>
            <a:r>
              <a:rPr lang="en-US" i="1" dirty="0">
                <a:effectLst/>
              </a:rPr>
              <a:t>Best practices for securing the software supply chain</a:t>
            </a:r>
            <a:r>
              <a:rPr lang="en-US" dirty="0">
                <a:effectLst/>
              </a:rPr>
              <a:t>. </a:t>
            </a:r>
            <a:r>
              <a:rPr lang="en-US" dirty="0" err="1">
                <a:effectLst/>
              </a:rPr>
              <a:t>Rezilion</a:t>
            </a:r>
            <a:r>
              <a:rPr lang="en-US" dirty="0">
                <a:effectLst/>
              </a:rPr>
              <a:t>. https://</a:t>
            </a:r>
            <a:r>
              <a:rPr lang="en-US" dirty="0" err="1">
                <a:effectLst/>
              </a:rPr>
              <a:t>www.rezilion.com</a:t>
            </a:r>
            <a:r>
              <a:rPr lang="en-US" dirty="0">
                <a:effectLst/>
              </a:rPr>
              <a:t>/blog/best-practices-for-securing-the-software-supply-chain/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The Building Blocks of the Security Policy (snhu.edu)</a:t>
            </a:r>
            <a:endParaRPr lang="en-US" dirty="0"/>
          </a:p>
          <a:p>
            <a:pPr marL="0" lvl="0" indent="0" algn="l" rtl="0">
              <a:lnSpc>
                <a:spcPct val="100000"/>
              </a:lnSpc>
              <a:spcBef>
                <a:spcPts val="0"/>
              </a:spcBef>
              <a:spcAft>
                <a:spcPts val="0"/>
              </a:spcAft>
              <a:buSzPts val="1100"/>
              <a:buNone/>
            </a:pPr>
            <a:endParaRPr lang="en-US" dirty="0"/>
          </a:p>
          <a:p>
            <a:pPr marL="360045" marR="0" indent="-360045"/>
            <a:r>
              <a:rPr lang="en-US" sz="1100" dirty="0">
                <a:effectLst/>
                <a:latin typeface="Times New Roman" panose="02020603050405020304" pitchFamily="18" charset="0"/>
                <a:ea typeface="Times New Roman" panose="02020603050405020304" pitchFamily="18" charset="0"/>
              </a:rPr>
              <a:t>Cairns, C., &amp; </a:t>
            </a:r>
            <a:r>
              <a:rPr lang="en-US" sz="1100" dirty="0" err="1">
                <a:effectLst/>
                <a:latin typeface="Times New Roman" panose="02020603050405020304" pitchFamily="18" charset="0"/>
                <a:ea typeface="Times New Roman" panose="02020603050405020304" pitchFamily="18" charset="0"/>
              </a:rPr>
              <a:t>Summerfeild</a:t>
            </a:r>
            <a:r>
              <a:rPr lang="en-US" sz="1100" dirty="0">
                <a:effectLst/>
                <a:latin typeface="Times New Roman" panose="02020603050405020304" pitchFamily="18" charset="0"/>
                <a:ea typeface="Times New Roman" panose="02020603050405020304" pitchFamily="18" charset="0"/>
              </a:rPr>
              <a:t>, D. (n.d.). </a:t>
            </a:r>
            <a:r>
              <a:rPr lang="en-US" sz="1100" i="1" dirty="0">
                <a:effectLst/>
                <a:latin typeface="Times New Roman" panose="02020603050405020304" pitchFamily="18" charset="0"/>
                <a:ea typeface="Times New Roman" panose="02020603050405020304" pitchFamily="18" charset="0"/>
              </a:rPr>
              <a:t>The basics of web application security</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/articles/web-security-</a:t>
            </a:r>
            <a:r>
              <a:rPr lang="en-US" sz="1100" dirty="0" err="1">
                <a:effectLst/>
                <a:latin typeface="Times New Roman" panose="02020603050405020304" pitchFamily="18" charset="0"/>
                <a:ea typeface="Times New Roman" panose="02020603050405020304" pitchFamily="18" charset="0"/>
              </a:rPr>
              <a:t>basics.html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Choudhary, V. (2018, March 29). </a:t>
            </a:r>
            <a:r>
              <a:rPr lang="en-US" sz="1100" i="1" dirty="0">
                <a:effectLst/>
                <a:latin typeface="Times New Roman" panose="02020603050405020304" pitchFamily="18" charset="0"/>
                <a:ea typeface="Times New Roman" panose="02020603050405020304" pitchFamily="18" charset="0"/>
              </a:rPr>
              <a:t>Simple and static assertion (assert) in C programming language</a:t>
            </a:r>
            <a:r>
              <a:rPr lang="en-US" sz="1100" dirty="0">
                <a:effectLst/>
                <a:latin typeface="Times New Roman" panose="02020603050405020304" pitchFamily="18" charset="0"/>
                <a:ea typeface="Times New Roman" panose="02020603050405020304" pitchFamily="18" charset="0"/>
              </a:rPr>
              <a:t>. Developer Insider. https://</a:t>
            </a:r>
            <a:r>
              <a:rPr lang="en-US" sz="1100" dirty="0" err="1">
                <a:effectLst/>
                <a:latin typeface="Times New Roman" panose="02020603050405020304" pitchFamily="18" charset="0"/>
                <a:ea typeface="Times New Roman" panose="02020603050405020304" pitchFamily="18" charset="0"/>
              </a:rPr>
              <a:t>developerinsider.co</a:t>
            </a:r>
            <a:r>
              <a:rPr lang="en-US" sz="1100" dirty="0">
                <a:effectLst/>
                <a:latin typeface="Times New Roman" panose="02020603050405020304" pitchFamily="18" charset="0"/>
                <a:ea typeface="Times New Roman" panose="02020603050405020304" pitchFamily="18" charset="0"/>
              </a:rPr>
              <a:t>/simple-and-static-assertion-assert-in-c-programming-language/ </a:t>
            </a:r>
          </a:p>
          <a:p>
            <a:pPr marL="360045" marR="0" indent="-360045"/>
            <a:r>
              <a:rPr lang="en-US" sz="1100" i="1" dirty="0">
                <a:effectLst/>
                <a:latin typeface="Times New Roman" panose="02020603050405020304" pitchFamily="18" charset="0"/>
                <a:ea typeface="Times New Roman" panose="02020603050405020304" pitchFamily="18" charset="0"/>
              </a:rPr>
              <a:t>free and open software security community</a:t>
            </a:r>
            <a:r>
              <a:rPr lang="en-US" sz="1100" dirty="0">
                <a:effectLst/>
                <a:latin typeface="Times New Roman" panose="02020603050405020304" pitchFamily="18" charset="0"/>
                <a:ea typeface="Times New Roman" panose="02020603050405020304" pitchFamily="18" charset="0"/>
              </a:rPr>
              <a:t>. OWASP. (n.d.). https://</a:t>
            </a:r>
            <a:r>
              <a:rPr lang="en-US" sz="1100" dirty="0" err="1">
                <a:effectLst/>
                <a:latin typeface="Times New Roman" panose="02020603050405020304" pitchFamily="18" charset="0"/>
                <a:ea typeface="Times New Roman" panose="02020603050405020304" pitchFamily="18" charset="0"/>
              </a:rPr>
              <a:t>wiki.owasp.org</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index.php</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Main_Page</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Gaynor, A. (2018, November 15). </a:t>
            </a:r>
            <a:r>
              <a:rPr lang="en-US" sz="1100" i="1" dirty="0">
                <a:effectLst/>
                <a:latin typeface="Times New Roman" panose="02020603050405020304" pitchFamily="18" charset="0"/>
                <a:ea typeface="Times New Roman" panose="02020603050405020304" pitchFamily="18" charset="0"/>
              </a:rPr>
              <a:t>Some of the most popular coding languages pose a huge security problem</a:t>
            </a:r>
            <a:r>
              <a:rPr lang="en-US" sz="1100" dirty="0">
                <a:effectLst/>
                <a:latin typeface="Times New Roman" panose="02020603050405020304" pitchFamily="18" charset="0"/>
                <a:ea typeface="Times New Roman" panose="02020603050405020304" pitchFamily="18" charset="0"/>
              </a:rPr>
              <a:t>. VICE. https://</a:t>
            </a:r>
            <a:r>
              <a:rPr lang="en-US" sz="1100" dirty="0" err="1">
                <a:effectLst/>
                <a:latin typeface="Times New Roman" panose="02020603050405020304" pitchFamily="18" charset="0"/>
                <a:ea typeface="Times New Roman" panose="02020603050405020304" pitchFamily="18" charset="0"/>
              </a:rPr>
              <a:t>www.vice.com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/article/a3mgxb/the-internet-has-a-huge-cc-problem-and-developers-dont-want-to-deal-with-it </a:t>
            </a:r>
          </a:p>
          <a:p>
            <a:pPr marL="360045" marR="0" indent="-360045"/>
            <a:r>
              <a:rPr lang="en-US" sz="1100" dirty="0">
                <a:effectLst/>
                <a:latin typeface="Times New Roman" panose="02020603050405020304" pitchFamily="18" charset="0"/>
                <a:ea typeface="Times New Roman" panose="02020603050405020304" pitchFamily="18" charset="0"/>
              </a:rPr>
              <a:t>Georgieva, M. (2022, February 17). </a:t>
            </a:r>
            <a:r>
              <a:rPr lang="en-US" sz="1100" i="1" dirty="0">
                <a:effectLst/>
                <a:latin typeface="Times New Roman" panose="02020603050405020304" pitchFamily="18" charset="0"/>
                <a:ea typeface="Times New Roman" panose="02020603050405020304" pitchFamily="18" charset="0"/>
              </a:rPr>
              <a:t>Here is the difference between quality assurance and quality control!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Donatix</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donatix.net</a:t>
            </a:r>
            <a:r>
              <a:rPr lang="en-US" sz="1100" dirty="0">
                <a:effectLst/>
                <a:latin typeface="Times New Roman" panose="02020603050405020304" pitchFamily="18" charset="0"/>
                <a:ea typeface="Times New Roman" panose="02020603050405020304" pitchFamily="18" charset="0"/>
              </a:rPr>
              <a:t>/difference-between-quality-assurance-quality-control/ </a:t>
            </a:r>
          </a:p>
          <a:p>
            <a:pPr marL="360045" marR="0" indent="-360045"/>
            <a:r>
              <a:rPr lang="en-US" sz="1100" dirty="0">
                <a:effectLst/>
                <a:latin typeface="Times New Roman" panose="02020603050405020304" pitchFamily="18" charset="0"/>
                <a:ea typeface="Times New Roman" panose="02020603050405020304" pitchFamily="18" charset="0"/>
              </a:rPr>
              <a:t>Google. (n.d.). </a:t>
            </a:r>
            <a:r>
              <a:rPr lang="en-US" sz="1100" i="1" dirty="0">
                <a:effectLst/>
                <a:latin typeface="Times New Roman" panose="02020603050405020304" pitchFamily="18" charset="0"/>
                <a:ea typeface="Times New Roman" panose="02020603050405020304" pitchFamily="18" charset="0"/>
              </a:rPr>
              <a:t>DevOps Tech: Shifting left on security  |  DevOps capabilities  |  google cloud</a:t>
            </a:r>
            <a:r>
              <a:rPr lang="en-US" sz="1100" dirty="0">
                <a:effectLst/>
                <a:latin typeface="Times New Roman" panose="02020603050405020304" pitchFamily="18" charset="0"/>
                <a:ea typeface="Times New Roman" panose="02020603050405020304" pitchFamily="18" charset="0"/>
              </a:rPr>
              <a:t>. Google. https://</a:t>
            </a:r>
            <a:r>
              <a:rPr lang="en-US" sz="1100" dirty="0" err="1">
                <a:effectLst/>
                <a:latin typeface="Times New Roman" panose="02020603050405020304" pitchFamily="18" charset="0"/>
                <a:ea typeface="Times New Roman" panose="02020603050405020304" pitchFamily="18" charset="0"/>
              </a:rPr>
              <a:t>cloud.google.com</a:t>
            </a:r>
            <a:r>
              <a:rPr lang="en-US" sz="1100" dirty="0">
                <a:effectLst/>
                <a:latin typeface="Times New Roman" panose="02020603050405020304" pitchFamily="18" charset="0"/>
                <a:ea typeface="Times New Roman" panose="02020603050405020304" pitchFamily="18" charset="0"/>
              </a:rPr>
              <a:t>/architecture/</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-tech-shifting-left-on-security </a:t>
            </a:r>
          </a:p>
          <a:p>
            <a:pPr marL="360045" marR="0" indent="-360045"/>
            <a:r>
              <a:rPr lang="en-US" sz="1100" i="1" dirty="0">
                <a:effectLst/>
                <a:latin typeface="Times New Roman" panose="02020603050405020304" pitchFamily="18" charset="0"/>
                <a:ea typeface="Times New Roman" panose="02020603050405020304" pitchFamily="18" charset="0"/>
              </a:rPr>
              <a:t>Introduction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Cppcheck</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cppcheck.sourceforge.io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manual.html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Krzemienski</a:t>
            </a:r>
            <a:r>
              <a:rPr lang="en-US" sz="1100" dirty="0">
                <a:effectLst/>
                <a:latin typeface="Times New Roman" panose="02020603050405020304" pitchFamily="18" charset="0"/>
                <a:ea typeface="Times New Roman" panose="02020603050405020304" pitchFamily="18" charset="0"/>
              </a:rPr>
              <a:t>, A. (2014, December 16). </a:t>
            </a:r>
            <a:r>
              <a:rPr lang="en-US" sz="1100" i="1" dirty="0">
                <a:effectLst/>
                <a:latin typeface="Times New Roman" panose="02020603050405020304" pitchFamily="18" charset="0"/>
                <a:ea typeface="Times New Roman" panose="02020603050405020304" pitchFamily="18" charset="0"/>
              </a:rPr>
              <a:t>Assertions</a:t>
            </a:r>
            <a:r>
              <a:rPr lang="en-US" sz="1100" dirty="0">
                <a:effectLst/>
                <a:latin typeface="Times New Roman" panose="02020603050405020304" pitchFamily="18" charset="0"/>
                <a:ea typeface="Times New Roman" panose="02020603050405020304" pitchFamily="18" charset="0"/>
              </a:rPr>
              <a:t>. Andrzej’s C++ blog. https://akrzemi1.wordpress.com/2011/04/06/assertions/ </a:t>
            </a:r>
          </a:p>
          <a:p>
            <a:pPr marL="360045" marR="0" indent="-360045"/>
            <a:r>
              <a:rPr lang="en-US" sz="1100" dirty="0">
                <a:effectLst/>
                <a:latin typeface="Times New Roman" panose="02020603050405020304" pitchFamily="18" charset="0"/>
                <a:ea typeface="Times New Roman" panose="02020603050405020304" pitchFamily="18" charset="0"/>
              </a:rPr>
              <a:t>Malcom, D. (n.d.). </a:t>
            </a:r>
            <a:r>
              <a:rPr lang="en-US" sz="1100" i="1"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 Fedora Project Wiki. https://</a:t>
            </a:r>
            <a:r>
              <a:rPr lang="en-US" sz="1100" dirty="0" err="1">
                <a:effectLst/>
                <a:latin typeface="Times New Roman" panose="02020603050405020304" pitchFamily="18" charset="0"/>
                <a:ea typeface="Times New Roman" panose="02020603050405020304" pitchFamily="18" charset="0"/>
              </a:rPr>
              <a:t>fedoraproject.org</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Morris. (2022, July 27). </a:t>
            </a:r>
            <a:r>
              <a:rPr lang="en-US" sz="1100" i="1" dirty="0">
                <a:effectLst/>
                <a:latin typeface="Times New Roman" panose="02020603050405020304" pitchFamily="18" charset="0"/>
                <a:ea typeface="Times New Roman" panose="02020603050405020304" pitchFamily="18" charset="0"/>
              </a:rPr>
              <a:t>Combining static application security testing (SAST) and software composition analysis (SCA) tools</a:t>
            </a:r>
            <a:r>
              <a:rPr lang="en-US" sz="1100" dirty="0">
                <a:effectLst/>
                <a:latin typeface="Times New Roman" panose="02020603050405020304" pitchFamily="18" charset="0"/>
                <a:ea typeface="Times New Roman" panose="02020603050405020304" pitchFamily="18" charset="0"/>
              </a:rPr>
              <a:t>. Access Pass Plugin. https://</a:t>
            </a:r>
            <a:r>
              <a:rPr lang="en-US" sz="1100" dirty="0" err="1">
                <a:effectLst/>
                <a:latin typeface="Times New Roman" panose="02020603050405020304" pitchFamily="18" charset="0"/>
                <a:ea typeface="Times New Roman" panose="02020603050405020304" pitchFamily="18" charset="0"/>
              </a:rPr>
              <a:t>accesspassplugin.com</a:t>
            </a:r>
            <a:r>
              <a:rPr lang="en-US" sz="1100" dirty="0">
                <a:effectLst/>
                <a:latin typeface="Times New Roman" panose="02020603050405020304" pitchFamily="18" charset="0"/>
                <a:ea typeface="Times New Roman" panose="02020603050405020304" pitchFamily="18" charset="0"/>
              </a:rPr>
              <a:t>/combining-static-application-security-testing-sast-and-software-composition-analysis-sca-tools.html </a:t>
            </a:r>
          </a:p>
          <a:p>
            <a:pPr marL="360045" marR="0" indent="-360045"/>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(2023, May 10). </a:t>
            </a:r>
            <a:r>
              <a:rPr lang="en-US" sz="1100" i="1" dirty="0">
                <a:effectLst/>
                <a:latin typeface="Times New Roman" panose="02020603050405020304" pitchFamily="18" charset="0"/>
                <a:ea typeface="Times New Roman" panose="02020603050405020304" pitchFamily="18" charset="0"/>
              </a:rPr>
              <a:t>Best practices for securing the software supply chain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www.rezilion.com</a:t>
            </a:r>
            <a:r>
              <a:rPr lang="en-US" sz="1100" dirty="0">
                <a:effectLst/>
                <a:latin typeface="Times New Roman" panose="02020603050405020304" pitchFamily="18" charset="0"/>
                <a:ea typeface="Times New Roman" panose="02020603050405020304" pitchFamily="18" charset="0"/>
              </a:rPr>
              <a:t>/blog/best-practices-for-securing-the-software-supply-chain/ </a:t>
            </a:r>
          </a:p>
          <a:p>
            <a:pPr marL="360045" marR="0" indent="-360045"/>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/about </a:t>
            </a:r>
          </a:p>
          <a:p>
            <a:pPr marL="360045" marR="0" indent="-360045"/>
            <a:r>
              <a:rPr lang="en-US" sz="1100" i="1" dirty="0">
                <a:effectLst/>
                <a:latin typeface="Times New Roman" panose="02020603050405020304" pitchFamily="18" charset="0"/>
                <a:ea typeface="Times New Roman" panose="02020603050405020304" pitchFamily="18" charset="0"/>
              </a:rPr>
              <a:t>Sei cert C++ coding standard</a:t>
            </a:r>
            <a:r>
              <a:rPr lang="en-US" sz="1100" dirty="0">
                <a:effectLst/>
                <a:latin typeface="Times New Roman" panose="02020603050405020304" pitchFamily="18" charset="0"/>
                <a:ea typeface="Times New Roman" panose="02020603050405020304" pitchFamily="18" charset="0"/>
              </a:rPr>
              <a:t>. SEI CERT C++ Coding Standard - SEI CERT C++ Coding Standard - Confluence. (n.d.). https://</a:t>
            </a:r>
            <a:r>
              <a:rPr lang="en-US" sz="1100" dirty="0" err="1">
                <a:effectLst/>
                <a:latin typeface="Times New Roman" panose="02020603050405020304" pitchFamily="18" charset="0"/>
                <a:ea typeface="Times New Roman" panose="02020603050405020304" pitchFamily="18" charset="0"/>
              </a:rPr>
              <a:t>wiki.sei.cmu.edu</a:t>
            </a:r>
            <a:r>
              <a:rPr lang="en-US" sz="1100" dirty="0">
                <a:effectLst/>
                <a:latin typeface="Times New Roman" panose="02020603050405020304" pitchFamily="18" charset="0"/>
                <a:ea typeface="Times New Roman" panose="02020603050405020304" pitchFamily="18" charset="0"/>
              </a:rPr>
              <a:t>/confluence/pages/</a:t>
            </a:r>
            <a:r>
              <a:rPr lang="en-US" sz="1100" dirty="0" err="1">
                <a:effectLst/>
                <a:latin typeface="Times New Roman" panose="02020603050405020304" pitchFamily="18" charset="0"/>
                <a:ea typeface="Times New Roman" panose="02020603050405020304" pitchFamily="18" charset="0"/>
              </a:rPr>
              <a:t>viewpage.action?pageId</a:t>
            </a:r>
            <a:r>
              <a:rPr lang="en-US" sz="1100" dirty="0">
                <a:effectLst/>
                <a:latin typeface="Times New Roman" panose="02020603050405020304" pitchFamily="18" charset="0"/>
                <a:ea typeface="Times New Roman" panose="02020603050405020304" pitchFamily="18" charset="0"/>
              </a:rPr>
              <a:t>=88046682 </a:t>
            </a:r>
          </a:p>
          <a:p>
            <a:pPr marL="360045" marR="0" indent="-360045"/>
            <a:r>
              <a:rPr lang="en-US" sz="1100" i="1"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konubinix.eu</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braindump</a:t>
            </a:r>
            <a:r>
              <a:rPr lang="en-US" sz="1100" dirty="0">
                <a:effectLst/>
                <a:latin typeface="Times New Roman" panose="02020603050405020304" pitchFamily="18" charset="0"/>
                <a:ea typeface="Times New Roman" panose="02020603050405020304" pitchFamily="18" charset="0"/>
              </a:rPr>
              <a:t>/posts/</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stackedNotes</a:t>
            </a:r>
            <a:r>
              <a:rPr lang="en-US" sz="1100" dirty="0">
                <a:effectLst/>
                <a:latin typeface="Times New Roman" panose="02020603050405020304" pitchFamily="18" charset="0"/>
                <a:ea typeface="Times New Roman" panose="02020603050405020304" pitchFamily="18" charset="0"/>
              </a:rPr>
              <a:t>=%2Fbraindump%2Fposts%2Fclean_as_you_code%2F </a:t>
            </a:r>
          </a:p>
          <a:p>
            <a:pPr marL="360045" marR="0" indent="-360045"/>
            <a:r>
              <a:rPr lang="en-US" sz="1100" dirty="0" err="1">
                <a:effectLst/>
                <a:latin typeface="Times New Roman" panose="02020603050405020304" pitchFamily="18" charset="0"/>
                <a:ea typeface="Times New Roman" panose="02020603050405020304" pitchFamily="18" charset="0"/>
              </a:rPr>
              <a:t>Spiezle</a:t>
            </a:r>
            <a:r>
              <a:rPr lang="en-US" sz="1100" dirty="0">
                <a:effectLst/>
                <a:latin typeface="Times New Roman" panose="02020603050405020304" pitchFamily="18" charset="0"/>
                <a:ea typeface="Times New Roman" panose="02020603050405020304" pitchFamily="18" charset="0"/>
              </a:rPr>
              <a:t>, C. (2016, March 9). </a:t>
            </a:r>
            <a:r>
              <a:rPr lang="en-US" sz="1100" i="1" dirty="0">
                <a:effectLst/>
                <a:latin typeface="Times New Roman" panose="02020603050405020304" pitchFamily="18" charset="0"/>
                <a:ea typeface="Times New Roman" panose="02020603050405020304" pitchFamily="18" charset="0"/>
              </a:rPr>
              <a:t>Data breaches: Learn from the business next door</a:t>
            </a:r>
            <a:r>
              <a:rPr lang="en-US" sz="1100" dirty="0">
                <a:effectLst/>
                <a:latin typeface="Times New Roman" panose="02020603050405020304" pitchFamily="18" charset="0"/>
                <a:ea typeface="Times New Roman" panose="02020603050405020304" pitchFamily="18" charset="0"/>
              </a:rPr>
              <a:t>. Total Retail. https://</a:t>
            </a:r>
            <a:r>
              <a:rPr lang="en-US" sz="1100" dirty="0" err="1">
                <a:effectLst/>
                <a:latin typeface="Times New Roman" panose="02020603050405020304" pitchFamily="18" charset="0"/>
                <a:ea typeface="Times New Roman" panose="02020603050405020304" pitchFamily="18" charset="0"/>
              </a:rPr>
              <a:t>www.mytotalretail.com</a:t>
            </a:r>
            <a:r>
              <a:rPr lang="en-US" sz="1100" dirty="0">
                <a:effectLst/>
                <a:latin typeface="Times New Roman" panose="02020603050405020304" pitchFamily="18" charset="0"/>
                <a:ea typeface="Times New Roman" panose="02020603050405020304" pitchFamily="18" charset="0"/>
              </a:rPr>
              <a:t>/article/data-breaches-learning-from-the-business-next-door/ </a:t>
            </a:r>
          </a:p>
          <a:p>
            <a:pPr marL="360045" marR="0" indent="-360045"/>
            <a:r>
              <a:rPr lang="en-US" sz="1100" i="1" dirty="0">
                <a:effectLst/>
                <a:latin typeface="Times New Roman" panose="02020603050405020304" pitchFamily="18" charset="0"/>
                <a:ea typeface="Times New Roman" panose="02020603050405020304" pitchFamily="18" charset="0"/>
              </a:rPr>
              <a:t>SQL tutorial</a:t>
            </a:r>
            <a:r>
              <a:rPr lang="en-US" sz="1100" dirty="0">
                <a:effectLst/>
                <a:latin typeface="Times New Roman" panose="02020603050405020304" pitchFamily="18" charset="0"/>
                <a:ea typeface="Times New Roman" panose="02020603050405020304" pitchFamily="18" charset="0"/>
              </a:rPr>
              <a:t>. SQLZOO. (n.d.). https://</a:t>
            </a:r>
            <a:r>
              <a:rPr lang="en-US" sz="1100" dirty="0" err="1">
                <a:effectLst/>
                <a:latin typeface="Times New Roman" panose="02020603050405020304" pitchFamily="18" charset="0"/>
                <a:ea typeface="Times New Roman" panose="02020603050405020304" pitchFamily="18" charset="0"/>
              </a:rPr>
              <a:t>sqlzoo.net</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SQL_Tutorial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S. (2022, June 12). </a:t>
            </a:r>
            <a:r>
              <a:rPr lang="en-US" sz="1100" i="1" dirty="0">
                <a:effectLst/>
                <a:latin typeface="Times New Roman" panose="02020603050405020304" pitchFamily="18" charset="0"/>
                <a:ea typeface="Times New Roman" panose="02020603050405020304" pitchFamily="18" charset="0"/>
              </a:rPr>
              <a:t>Adding ESLINT to your </a:t>
            </a:r>
            <a:r>
              <a:rPr lang="en-US" sz="1100" i="1" dirty="0" err="1">
                <a:effectLst/>
                <a:latin typeface="Times New Roman" panose="02020603050405020304" pitchFamily="18" charset="0"/>
                <a:ea typeface="Times New Roman" panose="02020603050405020304" pitchFamily="18" charset="0"/>
              </a:rPr>
              <a:t>laravel</a:t>
            </a:r>
            <a:r>
              <a:rPr lang="en-US" sz="1100" i="1" dirty="0">
                <a:effectLst/>
                <a:latin typeface="Times New Roman" panose="02020603050405020304" pitchFamily="18" charset="0"/>
                <a:ea typeface="Times New Roman" panose="02020603050405020304" pitchFamily="18" charset="0"/>
              </a:rPr>
              <a:t> mix configuration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shahal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shahalpk.name</a:t>
            </a:r>
            <a:r>
              <a:rPr lang="en-US" sz="1100" dirty="0">
                <a:effectLst/>
                <a:latin typeface="Times New Roman" panose="02020603050405020304" pitchFamily="18" charset="0"/>
                <a:ea typeface="Times New Roman" panose="02020603050405020304" pitchFamily="18" charset="0"/>
              </a:rPr>
              <a:t>/adding-</a:t>
            </a:r>
            <a:r>
              <a:rPr lang="en-US" sz="1100" dirty="0" err="1">
                <a:effectLst/>
                <a:latin typeface="Times New Roman" panose="02020603050405020304" pitchFamily="18" charset="0"/>
                <a:ea typeface="Times New Roman" panose="02020603050405020304" pitchFamily="18" charset="0"/>
              </a:rPr>
              <a:t>eslint</a:t>
            </a:r>
            <a:r>
              <a:rPr lang="en-US" sz="1100" dirty="0">
                <a:effectLst/>
                <a:latin typeface="Times New Roman" panose="02020603050405020304" pitchFamily="18" charset="0"/>
                <a:ea typeface="Times New Roman" panose="02020603050405020304" pitchFamily="18" charset="0"/>
              </a:rPr>
              <a:t>-to-your-</a:t>
            </a:r>
            <a:r>
              <a:rPr lang="en-US" sz="1100" dirty="0" err="1">
                <a:effectLst/>
                <a:latin typeface="Times New Roman" panose="02020603050405020304" pitchFamily="18" charset="0"/>
                <a:ea typeface="Times New Roman" panose="02020603050405020304" pitchFamily="18" charset="0"/>
              </a:rPr>
              <a:t>laravel</a:t>
            </a:r>
            <a:r>
              <a:rPr lang="en-US" sz="1100" dirty="0">
                <a:effectLst/>
                <a:latin typeface="Times New Roman" panose="02020603050405020304" pitchFamily="18" charset="0"/>
                <a:ea typeface="Times New Roman" panose="02020603050405020304" pitchFamily="18" charset="0"/>
              </a:rPr>
              <a:t>-mix-configuration/ </a:t>
            </a:r>
          </a:p>
          <a:p>
            <a:pPr marL="360045" marR="0" indent="-360045"/>
            <a:r>
              <a:rPr lang="en-US" sz="1100" dirty="0" err="1">
                <a:effectLst/>
                <a:latin typeface="Times New Roman" panose="02020603050405020304" pitchFamily="18" charset="0"/>
                <a:ea typeface="Times New Roman" panose="02020603050405020304" pitchFamily="18" charset="0"/>
              </a:rPr>
              <a:t>TylerMSFT</a:t>
            </a:r>
            <a:r>
              <a:rPr lang="en-US" sz="1100" dirty="0">
                <a:effectLst/>
                <a:latin typeface="Times New Roman" panose="02020603050405020304" pitchFamily="18" charset="0"/>
                <a:ea typeface="Times New Roman" panose="02020603050405020304" pitchFamily="18" charset="0"/>
              </a:rPr>
              <a:t>. (n.d.). </a:t>
            </a:r>
            <a:r>
              <a:rPr lang="en-US" sz="1100" i="1" dirty="0">
                <a:effectLst/>
                <a:latin typeface="Times New Roman" panose="02020603050405020304" pitchFamily="18" charset="0"/>
                <a:ea typeface="Times New Roman" panose="02020603050405020304" pitchFamily="18" charset="0"/>
              </a:rPr>
              <a:t>Security best practices for C++</a:t>
            </a:r>
            <a:r>
              <a:rPr lang="en-US" sz="1100" dirty="0">
                <a:effectLst/>
                <a:latin typeface="Times New Roman" panose="02020603050405020304" pitchFamily="18" charset="0"/>
                <a:ea typeface="Times New Roman" panose="02020603050405020304" pitchFamily="18" charset="0"/>
              </a:rPr>
              <a:t>. Microsoft Learn. https://</a:t>
            </a:r>
            <a:r>
              <a:rPr lang="en-US" sz="1100" dirty="0" err="1">
                <a:effectLst/>
                <a:latin typeface="Times New Roman" panose="02020603050405020304" pitchFamily="18" charset="0"/>
                <a:ea typeface="Times New Roman" panose="02020603050405020304" pitchFamily="18" charset="0"/>
              </a:rPr>
              <a:t>learn.microsoft.com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-us/</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/security/</a:t>
            </a:r>
            <a:r>
              <a:rPr lang="en-US" sz="1100" dirty="0" err="1">
                <a:effectLst/>
                <a:latin typeface="Times New Roman" panose="02020603050405020304" pitchFamily="18" charset="0"/>
                <a:ea typeface="Times New Roman" panose="02020603050405020304" pitchFamily="18" charset="0"/>
              </a:rPr>
              <a:t>security-best-practices-for-cpp?view</a:t>
            </a:r>
            <a:r>
              <a:rPr lang="en-US" sz="1100" dirty="0">
                <a:effectLst/>
                <a:latin typeface="Times New Roman" panose="02020603050405020304" pitchFamily="18" charset="0"/>
                <a:ea typeface="Times New Roman" panose="02020603050405020304" pitchFamily="18" charset="0"/>
              </a:rPr>
              <a:t>=msvc-170&amp;viewFallbackFrom=vs-2019 </a:t>
            </a:r>
          </a:p>
          <a:p>
            <a:pPr marL="360045" marR="0" indent="-360045"/>
            <a:r>
              <a:rPr lang="en-US" sz="1100" dirty="0">
                <a:effectLst/>
                <a:latin typeface="Times New Roman" panose="02020603050405020304" pitchFamily="18" charset="0"/>
                <a:ea typeface="Times New Roman" panose="02020603050405020304" pitchFamily="18" charset="0"/>
              </a:rPr>
              <a:t>Vijayan, J. (2022, November 16). </a:t>
            </a:r>
            <a:r>
              <a:rPr lang="en-US" sz="1100" i="1" dirty="0">
                <a:effectLst/>
                <a:latin typeface="Times New Roman" panose="02020603050405020304" pitchFamily="18" charset="0"/>
                <a:ea typeface="Times New Roman" panose="02020603050405020304" pitchFamily="18" charset="0"/>
              </a:rPr>
              <a:t>6 </a:t>
            </a:r>
            <a:r>
              <a:rPr lang="en-US" sz="1100" i="1" dirty="0" err="1">
                <a:effectLst/>
                <a:latin typeface="Times New Roman" panose="02020603050405020304" pitchFamily="18" charset="0"/>
                <a:ea typeface="Times New Roman" panose="02020603050405020304" pitchFamily="18" charset="0"/>
              </a:rPr>
              <a:t>devsecops</a:t>
            </a:r>
            <a:r>
              <a:rPr lang="en-US" sz="1100" i="1" dirty="0">
                <a:effectLst/>
                <a:latin typeface="Times New Roman" panose="02020603050405020304" pitchFamily="18" charset="0"/>
                <a:ea typeface="Times New Roman" panose="02020603050405020304" pitchFamily="18" charset="0"/>
              </a:rPr>
              <a:t> best practices: Automate early and often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TechBeacon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techbeacon.com</a:t>
            </a:r>
            <a:r>
              <a:rPr lang="en-US" sz="1100" dirty="0">
                <a:effectLst/>
                <a:latin typeface="Times New Roman" panose="02020603050405020304" pitchFamily="18" charset="0"/>
                <a:ea typeface="Times New Roman" panose="02020603050405020304" pitchFamily="18" charset="0"/>
              </a:rPr>
              <a:t>/security/6-devsecops-best-practices-automate-early-often </a:t>
            </a:r>
          </a:p>
          <a:p>
            <a:pPr marL="360045" marR="0" indent="-360045"/>
            <a:r>
              <a:rPr lang="en-US" sz="1100" dirty="0">
                <a:effectLst/>
                <a:latin typeface="Times New Roman" panose="02020603050405020304" pitchFamily="18" charset="0"/>
                <a:ea typeface="Times New Roman" panose="02020603050405020304" pitchFamily="18" charset="0"/>
              </a:rPr>
              <a:t>Walker, B. (2020, December 9). </a:t>
            </a:r>
            <a:r>
              <a:rPr lang="en-US" sz="1100" i="1" dirty="0">
                <a:effectLst/>
                <a:latin typeface="Times New Roman" panose="02020603050405020304" pitchFamily="18" charset="0"/>
                <a:ea typeface="Times New Roman" panose="02020603050405020304" pitchFamily="18" charset="0"/>
              </a:rPr>
              <a:t>Different types of ERP vendors</a:t>
            </a:r>
            <a:r>
              <a:rPr lang="en-US" sz="1100" dirty="0">
                <a:effectLst/>
                <a:latin typeface="Times New Roman" panose="02020603050405020304" pitchFamily="18" charset="0"/>
                <a:ea typeface="Times New Roman" panose="02020603050405020304" pitchFamily="18" charset="0"/>
              </a:rPr>
              <a:t>. Fashion Inspiration and Discovery. https://</a:t>
            </a:r>
            <a:r>
              <a:rPr lang="en-US" sz="1100" dirty="0" err="1">
                <a:effectLst/>
                <a:latin typeface="Times New Roman" panose="02020603050405020304" pitchFamily="18" charset="0"/>
                <a:ea typeface="Times New Roman" panose="02020603050405020304" pitchFamily="18" charset="0"/>
              </a:rPr>
              <a:t>trnds.co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hotcmfh</a:t>
            </a:r>
            <a:r>
              <a:rPr lang="en-US" sz="1100" dirty="0">
                <a:effectLst/>
                <a:latin typeface="Times New Roman" panose="02020603050405020304" pitchFamily="18" charset="0"/>
                <a:ea typeface="Times New Roman" panose="02020603050405020304" pitchFamily="18" charset="0"/>
              </a:rPr>
              <a:t>/2acab8-different-types-of-erp-vendors </a:t>
            </a:r>
          </a:p>
          <a:p>
            <a:pPr marL="360045" marR="0" indent="-360045"/>
            <a:r>
              <a:rPr lang="en-US" sz="1100" dirty="0">
                <a:effectLst/>
                <a:latin typeface="Times New Roman" panose="02020603050405020304" pitchFamily="18" charset="0"/>
                <a:ea typeface="Times New Roman" panose="02020603050405020304" pitchFamily="18" charset="0"/>
              </a:rPr>
              <a:t>Watts, S. (2020, May 12). </a:t>
            </a:r>
            <a:r>
              <a:rPr lang="en-US" sz="1100" i="1" dirty="0">
                <a:effectLst/>
                <a:latin typeface="Times New Roman" panose="02020603050405020304" pitchFamily="18" charset="0"/>
                <a:ea typeface="Times New Roman" panose="02020603050405020304" pitchFamily="18" charset="0"/>
              </a:rPr>
              <a:t>Security automation: A beginner’s guide</a:t>
            </a:r>
            <a:r>
              <a:rPr lang="en-US" sz="1100" dirty="0">
                <a:effectLst/>
                <a:latin typeface="Times New Roman" panose="02020603050405020304" pitchFamily="18" charset="0"/>
                <a:ea typeface="Times New Roman" panose="02020603050405020304" pitchFamily="18" charset="0"/>
              </a:rPr>
              <a:t>. BMC Blogs. https://</a:t>
            </a:r>
            <a:r>
              <a:rPr lang="en-US" sz="1100" dirty="0" err="1">
                <a:effectLst/>
                <a:latin typeface="Times New Roman" panose="02020603050405020304" pitchFamily="18" charset="0"/>
                <a:ea typeface="Times New Roman" panose="02020603050405020304" pitchFamily="18" charset="0"/>
              </a:rPr>
              <a:t>www.bmc.com</a:t>
            </a:r>
            <a:r>
              <a:rPr lang="en-US" sz="1100" dirty="0">
                <a:effectLst/>
                <a:latin typeface="Times New Roman" panose="02020603050405020304" pitchFamily="18" charset="0"/>
                <a:ea typeface="Times New Roman" panose="02020603050405020304" pitchFamily="18" charset="0"/>
              </a:rPr>
              <a:t>/blogs/security-automation/ </a:t>
            </a:r>
          </a:p>
          <a:p>
            <a:pPr marL="360045" marR="0" indent="-360045"/>
            <a:r>
              <a:rPr lang="en-US" sz="1100" i="1" dirty="0">
                <a:effectLst/>
                <a:latin typeface="Times New Roman" panose="02020603050405020304" pitchFamily="18" charset="0"/>
                <a:ea typeface="Times New Roman" panose="02020603050405020304" pitchFamily="18" charset="0"/>
              </a:rPr>
              <a:t>What is a tech stack? what tools do popular tech companies use in 2023?</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StackShare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www.stackshare.io</a:t>
            </a:r>
            <a:r>
              <a:rPr lang="en-US" sz="1100" dirty="0">
                <a:effectLst/>
                <a:latin typeface="Times New Roman" panose="02020603050405020304" pitchFamily="18" charset="0"/>
                <a:ea typeface="Times New Roman" panose="02020603050405020304" pitchFamily="18" charset="0"/>
              </a:rPr>
              <a:t>/stacks </a:t>
            </a:r>
          </a:p>
          <a:p>
            <a:pPr marL="360045" marR="0" indent="-360045"/>
            <a:r>
              <a:rPr lang="en-US" sz="1100" i="1" dirty="0">
                <a:effectLst/>
                <a:latin typeface="Times New Roman" panose="02020603050405020304" pitchFamily="18" charset="0"/>
                <a:ea typeface="Times New Roman" panose="02020603050405020304" pitchFamily="18" charset="0"/>
              </a:rPr>
              <a:t>XOR encryption</a:t>
            </a:r>
            <a:r>
              <a:rPr lang="en-US" sz="1100" dirty="0">
                <a:effectLst/>
                <a:latin typeface="Times New Roman" panose="02020603050405020304" pitchFamily="18" charset="0"/>
                <a:ea typeface="Times New Roman" panose="02020603050405020304" pitchFamily="18" charset="0"/>
              </a:rPr>
              <a:t>. Programming Algorithms. (2017, April 11). https://</a:t>
            </a:r>
            <a:r>
              <a:rPr lang="en-US" sz="1100" dirty="0" err="1">
                <a:effectLst/>
                <a:latin typeface="Times New Roman" panose="02020603050405020304" pitchFamily="18" charset="0"/>
                <a:ea typeface="Times New Roman" panose="02020603050405020304" pitchFamily="18" charset="0"/>
              </a:rPr>
              <a:t>www.programmingalgorithms.com</a:t>
            </a:r>
            <a:r>
              <a:rPr lang="en-US" sz="1100" dirty="0">
                <a:effectLst/>
                <a:latin typeface="Times New Roman" panose="02020603050405020304" pitchFamily="18" charset="0"/>
                <a:ea typeface="Times New Roman" panose="02020603050405020304" pitchFamily="18" charset="0"/>
              </a:rPr>
              <a:t>/algorithm/</a:t>
            </a:r>
            <a:r>
              <a:rPr lang="en-US" sz="1100" dirty="0" err="1">
                <a:effectLst/>
                <a:latin typeface="Times New Roman" panose="02020603050405020304" pitchFamily="18" charset="0"/>
                <a:ea typeface="Times New Roman" panose="02020603050405020304" pitchFamily="18" charset="0"/>
              </a:rPr>
              <a:t>xor</a:t>
            </a:r>
            <a:r>
              <a:rPr lang="en-US" sz="1100" dirty="0">
                <a:effectLst/>
                <a:latin typeface="Times New Roman" panose="02020603050405020304" pitchFamily="18" charset="0"/>
                <a:ea typeface="Times New Roman" panose="02020603050405020304" pitchFamily="18" charset="0"/>
              </a:rPr>
              <a:t>-encryption/</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 </a:t>
            </a:r>
          </a:p>
          <a:p>
            <a:pPr marL="0" lvl="0" indent="0" algn="l" rtl="0">
              <a:lnSpc>
                <a:spcPct val="100000"/>
              </a:lnSpc>
              <a:spcBef>
                <a:spcPts val="0"/>
              </a:spcBef>
              <a:spcAft>
                <a:spcPts val="0"/>
              </a:spcAft>
              <a:buSzPts val="1100"/>
              <a:buNone/>
            </a:pPr>
            <a:endParaRPr lang="en-US"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The Building Blocks of the Security Policy (snhu.edu)</a:t>
            </a:r>
            <a:endParaRPr lang="en-US" dirty="0"/>
          </a:p>
          <a:p>
            <a:pPr marL="0" lvl="0" indent="0" algn="l" rtl="0">
              <a:lnSpc>
                <a:spcPct val="100000"/>
              </a:lnSpc>
              <a:spcBef>
                <a:spcPts val="0"/>
              </a:spcBef>
              <a:spcAft>
                <a:spcPts val="0"/>
              </a:spcAft>
              <a:buSzPts val="1100"/>
              <a:buNone/>
            </a:pPr>
            <a:endParaRPr lang="en-US" dirty="0"/>
          </a:p>
          <a:p>
            <a:pPr marL="360045" marR="0" indent="-360045"/>
            <a:r>
              <a:rPr lang="en-US" sz="1100" dirty="0">
                <a:effectLst/>
                <a:latin typeface="Times New Roman" panose="02020603050405020304" pitchFamily="18" charset="0"/>
                <a:ea typeface="Times New Roman" panose="02020603050405020304" pitchFamily="18" charset="0"/>
              </a:rPr>
              <a:t>Cairns, C., &amp; </a:t>
            </a:r>
            <a:r>
              <a:rPr lang="en-US" sz="1100" dirty="0" err="1">
                <a:effectLst/>
                <a:latin typeface="Times New Roman" panose="02020603050405020304" pitchFamily="18" charset="0"/>
                <a:ea typeface="Times New Roman" panose="02020603050405020304" pitchFamily="18" charset="0"/>
              </a:rPr>
              <a:t>Summerfeild</a:t>
            </a:r>
            <a:r>
              <a:rPr lang="en-US" sz="1100" dirty="0">
                <a:effectLst/>
                <a:latin typeface="Times New Roman" panose="02020603050405020304" pitchFamily="18" charset="0"/>
                <a:ea typeface="Times New Roman" panose="02020603050405020304" pitchFamily="18" charset="0"/>
              </a:rPr>
              <a:t>, D. (n.d.). </a:t>
            </a:r>
            <a:r>
              <a:rPr lang="en-US" sz="1100" i="1" dirty="0">
                <a:effectLst/>
                <a:latin typeface="Times New Roman" panose="02020603050405020304" pitchFamily="18" charset="0"/>
                <a:ea typeface="Times New Roman" panose="02020603050405020304" pitchFamily="18" charset="0"/>
              </a:rPr>
              <a:t>The basics of web application security</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/articles/web-security-</a:t>
            </a:r>
            <a:r>
              <a:rPr lang="en-US" sz="1100" dirty="0" err="1">
                <a:effectLst/>
                <a:latin typeface="Times New Roman" panose="02020603050405020304" pitchFamily="18" charset="0"/>
                <a:ea typeface="Times New Roman" panose="02020603050405020304" pitchFamily="18" charset="0"/>
              </a:rPr>
              <a:t>basics.html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Choudhary, V. (2018, March 29). </a:t>
            </a:r>
            <a:r>
              <a:rPr lang="en-US" sz="1100" i="1" dirty="0">
                <a:effectLst/>
                <a:latin typeface="Times New Roman" panose="02020603050405020304" pitchFamily="18" charset="0"/>
                <a:ea typeface="Times New Roman" panose="02020603050405020304" pitchFamily="18" charset="0"/>
              </a:rPr>
              <a:t>Simple and static assertion (assert) in C programming language</a:t>
            </a:r>
            <a:r>
              <a:rPr lang="en-US" sz="1100" dirty="0">
                <a:effectLst/>
                <a:latin typeface="Times New Roman" panose="02020603050405020304" pitchFamily="18" charset="0"/>
                <a:ea typeface="Times New Roman" panose="02020603050405020304" pitchFamily="18" charset="0"/>
              </a:rPr>
              <a:t>. Developer Insider. https://</a:t>
            </a:r>
            <a:r>
              <a:rPr lang="en-US" sz="1100" dirty="0" err="1">
                <a:effectLst/>
                <a:latin typeface="Times New Roman" panose="02020603050405020304" pitchFamily="18" charset="0"/>
                <a:ea typeface="Times New Roman" panose="02020603050405020304" pitchFamily="18" charset="0"/>
              </a:rPr>
              <a:t>developerinsider.co</a:t>
            </a:r>
            <a:r>
              <a:rPr lang="en-US" sz="1100" dirty="0">
                <a:effectLst/>
                <a:latin typeface="Times New Roman" panose="02020603050405020304" pitchFamily="18" charset="0"/>
                <a:ea typeface="Times New Roman" panose="02020603050405020304" pitchFamily="18" charset="0"/>
              </a:rPr>
              <a:t>/simple-and-static-assertion-assert-in-c-programming-language/ </a:t>
            </a:r>
          </a:p>
          <a:p>
            <a:pPr marL="360045" marR="0" indent="-360045"/>
            <a:r>
              <a:rPr lang="en-US" sz="1100" i="1" dirty="0">
                <a:effectLst/>
                <a:latin typeface="Times New Roman" panose="02020603050405020304" pitchFamily="18" charset="0"/>
                <a:ea typeface="Times New Roman" panose="02020603050405020304" pitchFamily="18" charset="0"/>
              </a:rPr>
              <a:t>free and open software security community</a:t>
            </a:r>
            <a:r>
              <a:rPr lang="en-US" sz="1100" dirty="0">
                <a:effectLst/>
                <a:latin typeface="Times New Roman" panose="02020603050405020304" pitchFamily="18" charset="0"/>
                <a:ea typeface="Times New Roman" panose="02020603050405020304" pitchFamily="18" charset="0"/>
              </a:rPr>
              <a:t>. OWASP. (n.d.). https://</a:t>
            </a:r>
            <a:r>
              <a:rPr lang="en-US" sz="1100" dirty="0" err="1">
                <a:effectLst/>
                <a:latin typeface="Times New Roman" panose="02020603050405020304" pitchFamily="18" charset="0"/>
                <a:ea typeface="Times New Roman" panose="02020603050405020304" pitchFamily="18" charset="0"/>
              </a:rPr>
              <a:t>wiki.owasp.org</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index.php</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Main_Page</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Gaynor, A. (2018, November 15). </a:t>
            </a:r>
            <a:r>
              <a:rPr lang="en-US" sz="1100" i="1" dirty="0">
                <a:effectLst/>
                <a:latin typeface="Times New Roman" panose="02020603050405020304" pitchFamily="18" charset="0"/>
                <a:ea typeface="Times New Roman" panose="02020603050405020304" pitchFamily="18" charset="0"/>
              </a:rPr>
              <a:t>Some of the most popular coding languages pose a huge security problem</a:t>
            </a:r>
            <a:r>
              <a:rPr lang="en-US" sz="1100" dirty="0">
                <a:effectLst/>
                <a:latin typeface="Times New Roman" panose="02020603050405020304" pitchFamily="18" charset="0"/>
                <a:ea typeface="Times New Roman" panose="02020603050405020304" pitchFamily="18" charset="0"/>
              </a:rPr>
              <a:t>. VICE. https://</a:t>
            </a:r>
            <a:r>
              <a:rPr lang="en-US" sz="1100" dirty="0" err="1">
                <a:effectLst/>
                <a:latin typeface="Times New Roman" panose="02020603050405020304" pitchFamily="18" charset="0"/>
                <a:ea typeface="Times New Roman" panose="02020603050405020304" pitchFamily="18" charset="0"/>
              </a:rPr>
              <a:t>www.vice.com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/article/a3mgxb/the-internet-has-a-huge-cc-problem-and-developers-dont-want-to-deal-with-it </a:t>
            </a:r>
          </a:p>
          <a:p>
            <a:pPr marL="360045" marR="0" indent="-360045"/>
            <a:r>
              <a:rPr lang="en-US" sz="1100" dirty="0">
                <a:effectLst/>
                <a:latin typeface="Times New Roman" panose="02020603050405020304" pitchFamily="18" charset="0"/>
                <a:ea typeface="Times New Roman" panose="02020603050405020304" pitchFamily="18" charset="0"/>
              </a:rPr>
              <a:t>Georgieva, M. (2022, February 17). </a:t>
            </a:r>
            <a:r>
              <a:rPr lang="en-US" sz="1100" i="1" dirty="0">
                <a:effectLst/>
                <a:latin typeface="Times New Roman" panose="02020603050405020304" pitchFamily="18" charset="0"/>
                <a:ea typeface="Times New Roman" panose="02020603050405020304" pitchFamily="18" charset="0"/>
              </a:rPr>
              <a:t>Here is the difference between quality assurance and quality control!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Donatix</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donatix.net</a:t>
            </a:r>
            <a:r>
              <a:rPr lang="en-US" sz="1100" dirty="0">
                <a:effectLst/>
                <a:latin typeface="Times New Roman" panose="02020603050405020304" pitchFamily="18" charset="0"/>
                <a:ea typeface="Times New Roman" panose="02020603050405020304" pitchFamily="18" charset="0"/>
              </a:rPr>
              <a:t>/difference-between-quality-assurance-quality-control/ </a:t>
            </a:r>
          </a:p>
          <a:p>
            <a:pPr marL="360045" marR="0" indent="-360045"/>
            <a:r>
              <a:rPr lang="en-US" sz="1100" dirty="0">
                <a:effectLst/>
                <a:latin typeface="Times New Roman" panose="02020603050405020304" pitchFamily="18" charset="0"/>
                <a:ea typeface="Times New Roman" panose="02020603050405020304" pitchFamily="18" charset="0"/>
              </a:rPr>
              <a:t>Google. (n.d.). </a:t>
            </a:r>
            <a:r>
              <a:rPr lang="en-US" sz="1100" i="1" dirty="0">
                <a:effectLst/>
                <a:latin typeface="Times New Roman" panose="02020603050405020304" pitchFamily="18" charset="0"/>
                <a:ea typeface="Times New Roman" panose="02020603050405020304" pitchFamily="18" charset="0"/>
              </a:rPr>
              <a:t>DevOps Tech: Shifting left on security  |  DevOps capabilities  |  google cloud</a:t>
            </a:r>
            <a:r>
              <a:rPr lang="en-US" sz="1100" dirty="0">
                <a:effectLst/>
                <a:latin typeface="Times New Roman" panose="02020603050405020304" pitchFamily="18" charset="0"/>
                <a:ea typeface="Times New Roman" panose="02020603050405020304" pitchFamily="18" charset="0"/>
              </a:rPr>
              <a:t>. Google. https://</a:t>
            </a:r>
            <a:r>
              <a:rPr lang="en-US" sz="1100" dirty="0" err="1">
                <a:effectLst/>
                <a:latin typeface="Times New Roman" panose="02020603050405020304" pitchFamily="18" charset="0"/>
                <a:ea typeface="Times New Roman" panose="02020603050405020304" pitchFamily="18" charset="0"/>
              </a:rPr>
              <a:t>cloud.google.com</a:t>
            </a:r>
            <a:r>
              <a:rPr lang="en-US" sz="1100" dirty="0">
                <a:effectLst/>
                <a:latin typeface="Times New Roman" panose="02020603050405020304" pitchFamily="18" charset="0"/>
                <a:ea typeface="Times New Roman" panose="02020603050405020304" pitchFamily="18" charset="0"/>
              </a:rPr>
              <a:t>/architecture/</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-tech-shifting-left-on-security </a:t>
            </a:r>
          </a:p>
          <a:p>
            <a:pPr marL="360045" marR="0" indent="-360045"/>
            <a:r>
              <a:rPr lang="en-US" sz="1100" i="1" dirty="0">
                <a:effectLst/>
                <a:latin typeface="Times New Roman" panose="02020603050405020304" pitchFamily="18" charset="0"/>
                <a:ea typeface="Times New Roman" panose="02020603050405020304" pitchFamily="18" charset="0"/>
              </a:rPr>
              <a:t>Introduction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Cppcheck</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cppcheck.sourceforge.io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manual.html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Krzemienski</a:t>
            </a:r>
            <a:r>
              <a:rPr lang="en-US" sz="1100" dirty="0">
                <a:effectLst/>
                <a:latin typeface="Times New Roman" panose="02020603050405020304" pitchFamily="18" charset="0"/>
                <a:ea typeface="Times New Roman" panose="02020603050405020304" pitchFamily="18" charset="0"/>
              </a:rPr>
              <a:t>, A. (2014, December 16). </a:t>
            </a:r>
            <a:r>
              <a:rPr lang="en-US" sz="1100" i="1" dirty="0">
                <a:effectLst/>
                <a:latin typeface="Times New Roman" panose="02020603050405020304" pitchFamily="18" charset="0"/>
                <a:ea typeface="Times New Roman" panose="02020603050405020304" pitchFamily="18" charset="0"/>
              </a:rPr>
              <a:t>Assertions</a:t>
            </a:r>
            <a:r>
              <a:rPr lang="en-US" sz="1100" dirty="0">
                <a:effectLst/>
                <a:latin typeface="Times New Roman" panose="02020603050405020304" pitchFamily="18" charset="0"/>
                <a:ea typeface="Times New Roman" panose="02020603050405020304" pitchFamily="18" charset="0"/>
              </a:rPr>
              <a:t>. Andrzej’s C++ blog. https://akrzemi1.wordpress.com/2011/04/06/assertions/ </a:t>
            </a:r>
          </a:p>
          <a:p>
            <a:pPr marL="360045" marR="0" indent="-360045"/>
            <a:r>
              <a:rPr lang="en-US" sz="1100" dirty="0">
                <a:effectLst/>
                <a:latin typeface="Times New Roman" panose="02020603050405020304" pitchFamily="18" charset="0"/>
                <a:ea typeface="Times New Roman" panose="02020603050405020304" pitchFamily="18" charset="0"/>
              </a:rPr>
              <a:t>Malcom, D. (n.d.). </a:t>
            </a:r>
            <a:r>
              <a:rPr lang="en-US" sz="1100" i="1"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 Fedora Project Wiki. https://</a:t>
            </a:r>
            <a:r>
              <a:rPr lang="en-US" sz="1100" dirty="0" err="1">
                <a:effectLst/>
                <a:latin typeface="Times New Roman" panose="02020603050405020304" pitchFamily="18" charset="0"/>
                <a:ea typeface="Times New Roman" panose="02020603050405020304" pitchFamily="18" charset="0"/>
              </a:rPr>
              <a:t>fedoraproject.org</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Morris. (2022, July 27). </a:t>
            </a:r>
            <a:r>
              <a:rPr lang="en-US" sz="1100" i="1" dirty="0">
                <a:effectLst/>
                <a:latin typeface="Times New Roman" panose="02020603050405020304" pitchFamily="18" charset="0"/>
                <a:ea typeface="Times New Roman" panose="02020603050405020304" pitchFamily="18" charset="0"/>
              </a:rPr>
              <a:t>Combining static application security testing (SAST) and software composition analysis (SCA) tools</a:t>
            </a:r>
            <a:r>
              <a:rPr lang="en-US" sz="1100" dirty="0">
                <a:effectLst/>
                <a:latin typeface="Times New Roman" panose="02020603050405020304" pitchFamily="18" charset="0"/>
                <a:ea typeface="Times New Roman" panose="02020603050405020304" pitchFamily="18" charset="0"/>
              </a:rPr>
              <a:t>. Access Pass Plugin. https://</a:t>
            </a:r>
            <a:r>
              <a:rPr lang="en-US" sz="1100" dirty="0" err="1">
                <a:effectLst/>
                <a:latin typeface="Times New Roman" panose="02020603050405020304" pitchFamily="18" charset="0"/>
                <a:ea typeface="Times New Roman" panose="02020603050405020304" pitchFamily="18" charset="0"/>
              </a:rPr>
              <a:t>accesspassplugin.com</a:t>
            </a:r>
            <a:r>
              <a:rPr lang="en-US" sz="1100" dirty="0">
                <a:effectLst/>
                <a:latin typeface="Times New Roman" panose="02020603050405020304" pitchFamily="18" charset="0"/>
                <a:ea typeface="Times New Roman" panose="02020603050405020304" pitchFamily="18" charset="0"/>
              </a:rPr>
              <a:t>/combining-static-application-security-testing-sast-and-software-composition-analysis-sca-tools.html </a:t>
            </a:r>
          </a:p>
          <a:p>
            <a:pPr marL="360045" marR="0" indent="-360045"/>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(2023, May 10). </a:t>
            </a:r>
            <a:r>
              <a:rPr lang="en-US" sz="1100" i="1" dirty="0">
                <a:effectLst/>
                <a:latin typeface="Times New Roman" panose="02020603050405020304" pitchFamily="18" charset="0"/>
                <a:ea typeface="Times New Roman" panose="02020603050405020304" pitchFamily="18" charset="0"/>
              </a:rPr>
              <a:t>Best practices for securing the software supply chain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www.rezilion.com</a:t>
            </a:r>
            <a:r>
              <a:rPr lang="en-US" sz="1100" dirty="0">
                <a:effectLst/>
                <a:latin typeface="Times New Roman" panose="02020603050405020304" pitchFamily="18" charset="0"/>
                <a:ea typeface="Times New Roman" panose="02020603050405020304" pitchFamily="18" charset="0"/>
              </a:rPr>
              <a:t>/blog/best-practices-for-securing-the-software-supply-chain/ </a:t>
            </a:r>
          </a:p>
          <a:p>
            <a:pPr marL="360045" marR="0" indent="-360045"/>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/about </a:t>
            </a:r>
          </a:p>
          <a:p>
            <a:pPr marL="360045" marR="0" indent="-360045"/>
            <a:r>
              <a:rPr lang="en-US" sz="1100" i="1" dirty="0">
                <a:effectLst/>
                <a:latin typeface="Times New Roman" panose="02020603050405020304" pitchFamily="18" charset="0"/>
                <a:ea typeface="Times New Roman" panose="02020603050405020304" pitchFamily="18" charset="0"/>
              </a:rPr>
              <a:t>Sei cert C++ coding standard</a:t>
            </a:r>
            <a:r>
              <a:rPr lang="en-US" sz="1100" dirty="0">
                <a:effectLst/>
                <a:latin typeface="Times New Roman" panose="02020603050405020304" pitchFamily="18" charset="0"/>
                <a:ea typeface="Times New Roman" panose="02020603050405020304" pitchFamily="18" charset="0"/>
              </a:rPr>
              <a:t>. SEI CERT C++ Coding Standard - SEI CERT C++ Coding Standard - Confluence. (n.d.). https://</a:t>
            </a:r>
            <a:r>
              <a:rPr lang="en-US" sz="1100" dirty="0" err="1">
                <a:effectLst/>
                <a:latin typeface="Times New Roman" panose="02020603050405020304" pitchFamily="18" charset="0"/>
                <a:ea typeface="Times New Roman" panose="02020603050405020304" pitchFamily="18" charset="0"/>
              </a:rPr>
              <a:t>wiki.sei.cmu.edu</a:t>
            </a:r>
            <a:r>
              <a:rPr lang="en-US" sz="1100" dirty="0">
                <a:effectLst/>
                <a:latin typeface="Times New Roman" panose="02020603050405020304" pitchFamily="18" charset="0"/>
                <a:ea typeface="Times New Roman" panose="02020603050405020304" pitchFamily="18" charset="0"/>
              </a:rPr>
              <a:t>/confluence/pages/</a:t>
            </a:r>
            <a:r>
              <a:rPr lang="en-US" sz="1100" dirty="0" err="1">
                <a:effectLst/>
                <a:latin typeface="Times New Roman" panose="02020603050405020304" pitchFamily="18" charset="0"/>
                <a:ea typeface="Times New Roman" panose="02020603050405020304" pitchFamily="18" charset="0"/>
              </a:rPr>
              <a:t>viewpage.action?pageId</a:t>
            </a:r>
            <a:r>
              <a:rPr lang="en-US" sz="1100" dirty="0">
                <a:effectLst/>
                <a:latin typeface="Times New Roman" panose="02020603050405020304" pitchFamily="18" charset="0"/>
                <a:ea typeface="Times New Roman" panose="02020603050405020304" pitchFamily="18" charset="0"/>
              </a:rPr>
              <a:t>=88046682 </a:t>
            </a:r>
          </a:p>
          <a:p>
            <a:pPr marL="360045" marR="0" indent="-360045"/>
            <a:r>
              <a:rPr lang="en-US" sz="1100" i="1"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konubinix.eu</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braindump</a:t>
            </a:r>
            <a:r>
              <a:rPr lang="en-US" sz="1100" dirty="0">
                <a:effectLst/>
                <a:latin typeface="Times New Roman" panose="02020603050405020304" pitchFamily="18" charset="0"/>
                <a:ea typeface="Times New Roman" panose="02020603050405020304" pitchFamily="18" charset="0"/>
              </a:rPr>
              <a:t>/posts/</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stackedNotes</a:t>
            </a:r>
            <a:r>
              <a:rPr lang="en-US" sz="1100" dirty="0">
                <a:effectLst/>
                <a:latin typeface="Times New Roman" panose="02020603050405020304" pitchFamily="18" charset="0"/>
                <a:ea typeface="Times New Roman" panose="02020603050405020304" pitchFamily="18" charset="0"/>
              </a:rPr>
              <a:t>=%2Fbraindump%2Fposts%2Fclean_as_you_code%2F </a:t>
            </a:r>
          </a:p>
          <a:p>
            <a:pPr marL="360045" marR="0" indent="-360045"/>
            <a:r>
              <a:rPr lang="en-US" sz="1100" dirty="0" err="1">
                <a:effectLst/>
                <a:latin typeface="Times New Roman" panose="02020603050405020304" pitchFamily="18" charset="0"/>
                <a:ea typeface="Times New Roman" panose="02020603050405020304" pitchFamily="18" charset="0"/>
              </a:rPr>
              <a:t>Spiezle</a:t>
            </a:r>
            <a:r>
              <a:rPr lang="en-US" sz="1100" dirty="0">
                <a:effectLst/>
                <a:latin typeface="Times New Roman" panose="02020603050405020304" pitchFamily="18" charset="0"/>
                <a:ea typeface="Times New Roman" panose="02020603050405020304" pitchFamily="18" charset="0"/>
              </a:rPr>
              <a:t>, C. (2016, March 9). </a:t>
            </a:r>
            <a:r>
              <a:rPr lang="en-US" sz="1100" i="1" dirty="0">
                <a:effectLst/>
                <a:latin typeface="Times New Roman" panose="02020603050405020304" pitchFamily="18" charset="0"/>
                <a:ea typeface="Times New Roman" panose="02020603050405020304" pitchFamily="18" charset="0"/>
              </a:rPr>
              <a:t>Data breaches: Learn from the business next door</a:t>
            </a:r>
            <a:r>
              <a:rPr lang="en-US" sz="1100" dirty="0">
                <a:effectLst/>
                <a:latin typeface="Times New Roman" panose="02020603050405020304" pitchFamily="18" charset="0"/>
                <a:ea typeface="Times New Roman" panose="02020603050405020304" pitchFamily="18" charset="0"/>
              </a:rPr>
              <a:t>. Total Retail. https://</a:t>
            </a:r>
            <a:r>
              <a:rPr lang="en-US" sz="1100" dirty="0" err="1">
                <a:effectLst/>
                <a:latin typeface="Times New Roman" panose="02020603050405020304" pitchFamily="18" charset="0"/>
                <a:ea typeface="Times New Roman" panose="02020603050405020304" pitchFamily="18" charset="0"/>
              </a:rPr>
              <a:t>www.mytotalretail.com</a:t>
            </a:r>
            <a:r>
              <a:rPr lang="en-US" sz="1100" dirty="0">
                <a:effectLst/>
                <a:latin typeface="Times New Roman" panose="02020603050405020304" pitchFamily="18" charset="0"/>
                <a:ea typeface="Times New Roman" panose="02020603050405020304" pitchFamily="18" charset="0"/>
              </a:rPr>
              <a:t>/article/data-breaches-learning-from-the-business-next-door/ </a:t>
            </a:r>
          </a:p>
          <a:p>
            <a:pPr marL="360045" marR="0" indent="-360045"/>
            <a:r>
              <a:rPr lang="en-US" sz="1100" i="1" dirty="0">
                <a:effectLst/>
                <a:latin typeface="Times New Roman" panose="02020603050405020304" pitchFamily="18" charset="0"/>
                <a:ea typeface="Times New Roman" panose="02020603050405020304" pitchFamily="18" charset="0"/>
              </a:rPr>
              <a:t>SQL tutorial</a:t>
            </a:r>
            <a:r>
              <a:rPr lang="en-US" sz="1100" dirty="0">
                <a:effectLst/>
                <a:latin typeface="Times New Roman" panose="02020603050405020304" pitchFamily="18" charset="0"/>
                <a:ea typeface="Times New Roman" panose="02020603050405020304" pitchFamily="18" charset="0"/>
              </a:rPr>
              <a:t>. SQLZOO. (n.d.). https://</a:t>
            </a:r>
            <a:r>
              <a:rPr lang="en-US" sz="1100" dirty="0" err="1">
                <a:effectLst/>
                <a:latin typeface="Times New Roman" panose="02020603050405020304" pitchFamily="18" charset="0"/>
                <a:ea typeface="Times New Roman" panose="02020603050405020304" pitchFamily="18" charset="0"/>
              </a:rPr>
              <a:t>sqlzoo.net</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SQL_Tutorial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S. (2022, June 12). </a:t>
            </a:r>
            <a:r>
              <a:rPr lang="en-US" sz="1100" i="1" dirty="0">
                <a:effectLst/>
                <a:latin typeface="Times New Roman" panose="02020603050405020304" pitchFamily="18" charset="0"/>
                <a:ea typeface="Times New Roman" panose="02020603050405020304" pitchFamily="18" charset="0"/>
              </a:rPr>
              <a:t>Adding ESLINT to your </a:t>
            </a:r>
            <a:r>
              <a:rPr lang="en-US" sz="1100" i="1" dirty="0" err="1">
                <a:effectLst/>
                <a:latin typeface="Times New Roman" panose="02020603050405020304" pitchFamily="18" charset="0"/>
                <a:ea typeface="Times New Roman" panose="02020603050405020304" pitchFamily="18" charset="0"/>
              </a:rPr>
              <a:t>laravel</a:t>
            </a:r>
            <a:r>
              <a:rPr lang="en-US" sz="1100" i="1" dirty="0">
                <a:effectLst/>
                <a:latin typeface="Times New Roman" panose="02020603050405020304" pitchFamily="18" charset="0"/>
                <a:ea typeface="Times New Roman" panose="02020603050405020304" pitchFamily="18" charset="0"/>
              </a:rPr>
              <a:t> mix configuration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shahal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shahalpk.name</a:t>
            </a:r>
            <a:r>
              <a:rPr lang="en-US" sz="1100" dirty="0">
                <a:effectLst/>
                <a:latin typeface="Times New Roman" panose="02020603050405020304" pitchFamily="18" charset="0"/>
                <a:ea typeface="Times New Roman" panose="02020603050405020304" pitchFamily="18" charset="0"/>
              </a:rPr>
              <a:t>/adding-</a:t>
            </a:r>
            <a:r>
              <a:rPr lang="en-US" sz="1100" dirty="0" err="1">
                <a:effectLst/>
                <a:latin typeface="Times New Roman" panose="02020603050405020304" pitchFamily="18" charset="0"/>
                <a:ea typeface="Times New Roman" panose="02020603050405020304" pitchFamily="18" charset="0"/>
              </a:rPr>
              <a:t>eslint</a:t>
            </a:r>
            <a:r>
              <a:rPr lang="en-US" sz="1100" dirty="0">
                <a:effectLst/>
                <a:latin typeface="Times New Roman" panose="02020603050405020304" pitchFamily="18" charset="0"/>
                <a:ea typeface="Times New Roman" panose="02020603050405020304" pitchFamily="18" charset="0"/>
              </a:rPr>
              <a:t>-to-your-</a:t>
            </a:r>
            <a:r>
              <a:rPr lang="en-US" sz="1100" dirty="0" err="1">
                <a:effectLst/>
                <a:latin typeface="Times New Roman" panose="02020603050405020304" pitchFamily="18" charset="0"/>
                <a:ea typeface="Times New Roman" panose="02020603050405020304" pitchFamily="18" charset="0"/>
              </a:rPr>
              <a:t>laravel</a:t>
            </a:r>
            <a:r>
              <a:rPr lang="en-US" sz="1100" dirty="0">
                <a:effectLst/>
                <a:latin typeface="Times New Roman" panose="02020603050405020304" pitchFamily="18" charset="0"/>
                <a:ea typeface="Times New Roman" panose="02020603050405020304" pitchFamily="18" charset="0"/>
              </a:rPr>
              <a:t>-mix-configuration/ </a:t>
            </a:r>
          </a:p>
          <a:p>
            <a:pPr marL="360045" marR="0" indent="-360045"/>
            <a:r>
              <a:rPr lang="en-US" sz="1100" dirty="0" err="1">
                <a:effectLst/>
                <a:latin typeface="Times New Roman" panose="02020603050405020304" pitchFamily="18" charset="0"/>
                <a:ea typeface="Times New Roman" panose="02020603050405020304" pitchFamily="18" charset="0"/>
              </a:rPr>
              <a:t>TylerMSFT</a:t>
            </a:r>
            <a:r>
              <a:rPr lang="en-US" sz="1100" dirty="0">
                <a:effectLst/>
                <a:latin typeface="Times New Roman" panose="02020603050405020304" pitchFamily="18" charset="0"/>
                <a:ea typeface="Times New Roman" panose="02020603050405020304" pitchFamily="18" charset="0"/>
              </a:rPr>
              <a:t>. (n.d.). </a:t>
            </a:r>
            <a:r>
              <a:rPr lang="en-US" sz="1100" i="1" dirty="0">
                <a:effectLst/>
                <a:latin typeface="Times New Roman" panose="02020603050405020304" pitchFamily="18" charset="0"/>
                <a:ea typeface="Times New Roman" panose="02020603050405020304" pitchFamily="18" charset="0"/>
              </a:rPr>
              <a:t>Security best practices for C++</a:t>
            </a:r>
            <a:r>
              <a:rPr lang="en-US" sz="1100" dirty="0">
                <a:effectLst/>
                <a:latin typeface="Times New Roman" panose="02020603050405020304" pitchFamily="18" charset="0"/>
                <a:ea typeface="Times New Roman" panose="02020603050405020304" pitchFamily="18" charset="0"/>
              </a:rPr>
              <a:t>. Microsoft Learn. https://</a:t>
            </a:r>
            <a:r>
              <a:rPr lang="en-US" sz="1100" dirty="0" err="1">
                <a:effectLst/>
                <a:latin typeface="Times New Roman" panose="02020603050405020304" pitchFamily="18" charset="0"/>
                <a:ea typeface="Times New Roman" panose="02020603050405020304" pitchFamily="18" charset="0"/>
              </a:rPr>
              <a:t>learn.microsoft.com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-us/</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/security/</a:t>
            </a:r>
            <a:r>
              <a:rPr lang="en-US" sz="1100" dirty="0" err="1">
                <a:effectLst/>
                <a:latin typeface="Times New Roman" panose="02020603050405020304" pitchFamily="18" charset="0"/>
                <a:ea typeface="Times New Roman" panose="02020603050405020304" pitchFamily="18" charset="0"/>
              </a:rPr>
              <a:t>security-best-practices-for-cpp?view</a:t>
            </a:r>
            <a:r>
              <a:rPr lang="en-US" sz="1100" dirty="0">
                <a:effectLst/>
                <a:latin typeface="Times New Roman" panose="02020603050405020304" pitchFamily="18" charset="0"/>
                <a:ea typeface="Times New Roman" panose="02020603050405020304" pitchFamily="18" charset="0"/>
              </a:rPr>
              <a:t>=msvc-170&amp;viewFallbackFrom=vs-2019 </a:t>
            </a:r>
          </a:p>
          <a:p>
            <a:pPr marL="360045" marR="0" indent="-360045"/>
            <a:r>
              <a:rPr lang="en-US" sz="1100" dirty="0">
                <a:effectLst/>
                <a:latin typeface="Times New Roman" panose="02020603050405020304" pitchFamily="18" charset="0"/>
                <a:ea typeface="Times New Roman" panose="02020603050405020304" pitchFamily="18" charset="0"/>
              </a:rPr>
              <a:t>Vijayan, J. (2022, November 16). </a:t>
            </a:r>
            <a:r>
              <a:rPr lang="en-US" sz="1100" i="1" dirty="0">
                <a:effectLst/>
                <a:latin typeface="Times New Roman" panose="02020603050405020304" pitchFamily="18" charset="0"/>
                <a:ea typeface="Times New Roman" panose="02020603050405020304" pitchFamily="18" charset="0"/>
              </a:rPr>
              <a:t>6 </a:t>
            </a:r>
            <a:r>
              <a:rPr lang="en-US" sz="1100" i="1" dirty="0" err="1">
                <a:effectLst/>
                <a:latin typeface="Times New Roman" panose="02020603050405020304" pitchFamily="18" charset="0"/>
                <a:ea typeface="Times New Roman" panose="02020603050405020304" pitchFamily="18" charset="0"/>
              </a:rPr>
              <a:t>devsecops</a:t>
            </a:r>
            <a:r>
              <a:rPr lang="en-US" sz="1100" i="1" dirty="0">
                <a:effectLst/>
                <a:latin typeface="Times New Roman" panose="02020603050405020304" pitchFamily="18" charset="0"/>
                <a:ea typeface="Times New Roman" panose="02020603050405020304" pitchFamily="18" charset="0"/>
              </a:rPr>
              <a:t> best practices: Automate early and often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TechBeacon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techbeacon.com</a:t>
            </a:r>
            <a:r>
              <a:rPr lang="en-US" sz="1100" dirty="0">
                <a:effectLst/>
                <a:latin typeface="Times New Roman" panose="02020603050405020304" pitchFamily="18" charset="0"/>
                <a:ea typeface="Times New Roman" panose="02020603050405020304" pitchFamily="18" charset="0"/>
              </a:rPr>
              <a:t>/security/6-devsecops-best-practices-automate-early-often </a:t>
            </a:r>
          </a:p>
          <a:p>
            <a:pPr marL="360045" marR="0" indent="-360045"/>
            <a:r>
              <a:rPr lang="en-US" sz="1100" dirty="0">
                <a:effectLst/>
                <a:latin typeface="Times New Roman" panose="02020603050405020304" pitchFamily="18" charset="0"/>
                <a:ea typeface="Times New Roman" panose="02020603050405020304" pitchFamily="18" charset="0"/>
              </a:rPr>
              <a:t>Walker, B. (2020, December 9). </a:t>
            </a:r>
            <a:r>
              <a:rPr lang="en-US" sz="1100" i="1" dirty="0">
                <a:effectLst/>
                <a:latin typeface="Times New Roman" panose="02020603050405020304" pitchFamily="18" charset="0"/>
                <a:ea typeface="Times New Roman" panose="02020603050405020304" pitchFamily="18" charset="0"/>
              </a:rPr>
              <a:t>Different types of ERP vendors</a:t>
            </a:r>
            <a:r>
              <a:rPr lang="en-US" sz="1100" dirty="0">
                <a:effectLst/>
                <a:latin typeface="Times New Roman" panose="02020603050405020304" pitchFamily="18" charset="0"/>
                <a:ea typeface="Times New Roman" panose="02020603050405020304" pitchFamily="18" charset="0"/>
              </a:rPr>
              <a:t>. Fashion Inspiration and Discovery. https://</a:t>
            </a:r>
            <a:r>
              <a:rPr lang="en-US" sz="1100" dirty="0" err="1">
                <a:effectLst/>
                <a:latin typeface="Times New Roman" panose="02020603050405020304" pitchFamily="18" charset="0"/>
                <a:ea typeface="Times New Roman" panose="02020603050405020304" pitchFamily="18" charset="0"/>
              </a:rPr>
              <a:t>trnds.co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hotcmfh</a:t>
            </a:r>
            <a:r>
              <a:rPr lang="en-US" sz="1100" dirty="0">
                <a:effectLst/>
                <a:latin typeface="Times New Roman" panose="02020603050405020304" pitchFamily="18" charset="0"/>
                <a:ea typeface="Times New Roman" panose="02020603050405020304" pitchFamily="18" charset="0"/>
              </a:rPr>
              <a:t>/2acab8-different-types-of-erp-vendors </a:t>
            </a:r>
          </a:p>
          <a:p>
            <a:pPr marL="360045" marR="0" indent="-360045"/>
            <a:r>
              <a:rPr lang="en-US" sz="1100" dirty="0">
                <a:effectLst/>
                <a:latin typeface="Times New Roman" panose="02020603050405020304" pitchFamily="18" charset="0"/>
                <a:ea typeface="Times New Roman" panose="02020603050405020304" pitchFamily="18" charset="0"/>
              </a:rPr>
              <a:t>Watts, S. (2020, May 12). </a:t>
            </a:r>
            <a:r>
              <a:rPr lang="en-US" sz="1100" i="1" dirty="0">
                <a:effectLst/>
                <a:latin typeface="Times New Roman" panose="02020603050405020304" pitchFamily="18" charset="0"/>
                <a:ea typeface="Times New Roman" panose="02020603050405020304" pitchFamily="18" charset="0"/>
              </a:rPr>
              <a:t>Security automation: A beginner’s guide</a:t>
            </a:r>
            <a:r>
              <a:rPr lang="en-US" sz="1100" dirty="0">
                <a:effectLst/>
                <a:latin typeface="Times New Roman" panose="02020603050405020304" pitchFamily="18" charset="0"/>
                <a:ea typeface="Times New Roman" panose="02020603050405020304" pitchFamily="18" charset="0"/>
              </a:rPr>
              <a:t>. BMC Blogs. https://</a:t>
            </a:r>
            <a:r>
              <a:rPr lang="en-US" sz="1100" dirty="0" err="1">
                <a:effectLst/>
                <a:latin typeface="Times New Roman" panose="02020603050405020304" pitchFamily="18" charset="0"/>
                <a:ea typeface="Times New Roman" panose="02020603050405020304" pitchFamily="18" charset="0"/>
              </a:rPr>
              <a:t>www.bmc.com</a:t>
            </a:r>
            <a:r>
              <a:rPr lang="en-US" sz="1100" dirty="0">
                <a:effectLst/>
                <a:latin typeface="Times New Roman" panose="02020603050405020304" pitchFamily="18" charset="0"/>
                <a:ea typeface="Times New Roman" panose="02020603050405020304" pitchFamily="18" charset="0"/>
              </a:rPr>
              <a:t>/blogs/security-automation/ </a:t>
            </a:r>
          </a:p>
          <a:p>
            <a:pPr marL="360045" marR="0" indent="-360045"/>
            <a:r>
              <a:rPr lang="en-US" sz="1100" i="1" dirty="0">
                <a:effectLst/>
                <a:latin typeface="Times New Roman" panose="02020603050405020304" pitchFamily="18" charset="0"/>
                <a:ea typeface="Times New Roman" panose="02020603050405020304" pitchFamily="18" charset="0"/>
              </a:rPr>
              <a:t>What is a tech stack? what tools do popular tech companies use in 2023?</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StackShare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www.stackshare.io</a:t>
            </a:r>
            <a:r>
              <a:rPr lang="en-US" sz="1100" dirty="0">
                <a:effectLst/>
                <a:latin typeface="Times New Roman" panose="02020603050405020304" pitchFamily="18" charset="0"/>
                <a:ea typeface="Times New Roman" panose="02020603050405020304" pitchFamily="18" charset="0"/>
              </a:rPr>
              <a:t>/stacks </a:t>
            </a:r>
          </a:p>
          <a:p>
            <a:pPr marL="360045" marR="0" indent="-360045"/>
            <a:r>
              <a:rPr lang="en-US" sz="1100" i="1" dirty="0">
                <a:effectLst/>
                <a:latin typeface="Times New Roman" panose="02020603050405020304" pitchFamily="18" charset="0"/>
                <a:ea typeface="Times New Roman" panose="02020603050405020304" pitchFamily="18" charset="0"/>
              </a:rPr>
              <a:t>XOR encryption</a:t>
            </a:r>
            <a:r>
              <a:rPr lang="en-US" sz="1100" dirty="0">
                <a:effectLst/>
                <a:latin typeface="Times New Roman" panose="02020603050405020304" pitchFamily="18" charset="0"/>
                <a:ea typeface="Times New Roman" panose="02020603050405020304" pitchFamily="18" charset="0"/>
              </a:rPr>
              <a:t>. Programming Algorithms. (2017, April 11). https://</a:t>
            </a:r>
            <a:r>
              <a:rPr lang="en-US" sz="1100" dirty="0" err="1">
                <a:effectLst/>
                <a:latin typeface="Times New Roman" panose="02020603050405020304" pitchFamily="18" charset="0"/>
                <a:ea typeface="Times New Roman" panose="02020603050405020304" pitchFamily="18" charset="0"/>
              </a:rPr>
              <a:t>www.programmingalgorithms.com</a:t>
            </a:r>
            <a:r>
              <a:rPr lang="en-US" sz="1100" dirty="0">
                <a:effectLst/>
                <a:latin typeface="Times New Roman" panose="02020603050405020304" pitchFamily="18" charset="0"/>
                <a:ea typeface="Times New Roman" panose="02020603050405020304" pitchFamily="18" charset="0"/>
              </a:rPr>
              <a:t>/algorithm/</a:t>
            </a:r>
            <a:r>
              <a:rPr lang="en-US" sz="1100" dirty="0" err="1">
                <a:effectLst/>
                <a:latin typeface="Times New Roman" panose="02020603050405020304" pitchFamily="18" charset="0"/>
                <a:ea typeface="Times New Roman" panose="02020603050405020304" pitchFamily="18" charset="0"/>
              </a:rPr>
              <a:t>xor</a:t>
            </a:r>
            <a:r>
              <a:rPr lang="en-US" sz="1100" dirty="0">
                <a:effectLst/>
                <a:latin typeface="Times New Roman" panose="02020603050405020304" pitchFamily="18" charset="0"/>
                <a:ea typeface="Times New Roman" panose="02020603050405020304" pitchFamily="18" charset="0"/>
              </a:rPr>
              <a:t>-encryption/</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 </a:t>
            </a:r>
          </a:p>
          <a:p>
            <a:pPr marL="0" lvl="0" indent="0" algn="l" rtl="0">
              <a:lnSpc>
                <a:spcPct val="100000"/>
              </a:lnSpc>
              <a:spcBef>
                <a:spcPts val="0"/>
              </a:spcBef>
              <a:spcAft>
                <a:spcPts val="0"/>
              </a:spcAft>
              <a:buSzPts val="1100"/>
              <a:buNone/>
            </a:pPr>
            <a:endParaRPr lang="en-US"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342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gn="l">
              <a:lnSpc>
                <a:spcPct val="107000"/>
              </a:lnSpc>
              <a:spcBef>
                <a:spcPts val="0"/>
              </a:spcBef>
              <a:spcAft>
                <a:spcPts val="0"/>
              </a:spcAft>
              <a:buFontTx/>
              <a:buNone/>
            </a:pPr>
            <a:endParaRPr lang="en-US"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The Building Blocks of the Security Policy (snhu.edu)</a:t>
            </a:r>
            <a:endParaRPr lang="en-US" dirty="0"/>
          </a:p>
          <a:p>
            <a:pPr marL="0" lvl="0" indent="0" algn="l" rtl="0">
              <a:lnSpc>
                <a:spcPct val="100000"/>
              </a:lnSpc>
              <a:spcBef>
                <a:spcPts val="0"/>
              </a:spcBef>
              <a:spcAft>
                <a:spcPts val="0"/>
              </a:spcAft>
              <a:buSzPts val="1100"/>
              <a:buNone/>
            </a:pPr>
            <a:endParaRPr lang="en-US" dirty="0"/>
          </a:p>
          <a:p>
            <a:pPr marL="360045" marR="0" indent="-360045"/>
            <a:r>
              <a:rPr lang="en-US" sz="1100" dirty="0">
                <a:effectLst/>
                <a:latin typeface="Times New Roman" panose="02020603050405020304" pitchFamily="18" charset="0"/>
                <a:ea typeface="Times New Roman" panose="02020603050405020304" pitchFamily="18" charset="0"/>
              </a:rPr>
              <a:t>Cairns, C., &amp; </a:t>
            </a:r>
            <a:r>
              <a:rPr lang="en-US" sz="1100" dirty="0" err="1">
                <a:effectLst/>
                <a:latin typeface="Times New Roman" panose="02020603050405020304" pitchFamily="18" charset="0"/>
                <a:ea typeface="Times New Roman" panose="02020603050405020304" pitchFamily="18" charset="0"/>
              </a:rPr>
              <a:t>Summerfeild</a:t>
            </a:r>
            <a:r>
              <a:rPr lang="en-US" sz="1100" dirty="0">
                <a:effectLst/>
                <a:latin typeface="Times New Roman" panose="02020603050405020304" pitchFamily="18" charset="0"/>
                <a:ea typeface="Times New Roman" panose="02020603050405020304" pitchFamily="18" charset="0"/>
              </a:rPr>
              <a:t>, D. (n.d.). </a:t>
            </a:r>
            <a:r>
              <a:rPr lang="en-US" sz="1100" i="1" dirty="0">
                <a:effectLst/>
                <a:latin typeface="Times New Roman" panose="02020603050405020304" pitchFamily="18" charset="0"/>
                <a:ea typeface="Times New Roman" panose="02020603050405020304" pitchFamily="18" charset="0"/>
              </a:rPr>
              <a:t>The basics of web application security</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martinfowler.com</a:t>
            </a:r>
            <a:r>
              <a:rPr lang="en-US" sz="1100" dirty="0">
                <a:effectLst/>
                <a:latin typeface="Times New Roman" panose="02020603050405020304" pitchFamily="18" charset="0"/>
                <a:ea typeface="Times New Roman" panose="02020603050405020304" pitchFamily="18" charset="0"/>
              </a:rPr>
              <a:t>/articles/web-security-</a:t>
            </a:r>
            <a:r>
              <a:rPr lang="en-US" sz="1100" dirty="0" err="1">
                <a:effectLst/>
                <a:latin typeface="Times New Roman" panose="02020603050405020304" pitchFamily="18" charset="0"/>
                <a:ea typeface="Times New Roman" panose="02020603050405020304" pitchFamily="18" charset="0"/>
              </a:rPr>
              <a:t>basics.html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Choudhary, V. (2018, March 29). </a:t>
            </a:r>
            <a:r>
              <a:rPr lang="en-US" sz="1100" i="1" dirty="0">
                <a:effectLst/>
                <a:latin typeface="Times New Roman" panose="02020603050405020304" pitchFamily="18" charset="0"/>
                <a:ea typeface="Times New Roman" panose="02020603050405020304" pitchFamily="18" charset="0"/>
              </a:rPr>
              <a:t>Simple and static assertion (assert) in C programming language</a:t>
            </a:r>
            <a:r>
              <a:rPr lang="en-US" sz="1100" dirty="0">
                <a:effectLst/>
                <a:latin typeface="Times New Roman" panose="02020603050405020304" pitchFamily="18" charset="0"/>
                <a:ea typeface="Times New Roman" panose="02020603050405020304" pitchFamily="18" charset="0"/>
              </a:rPr>
              <a:t>. Developer Insider. https://</a:t>
            </a:r>
            <a:r>
              <a:rPr lang="en-US" sz="1100" dirty="0" err="1">
                <a:effectLst/>
                <a:latin typeface="Times New Roman" panose="02020603050405020304" pitchFamily="18" charset="0"/>
                <a:ea typeface="Times New Roman" panose="02020603050405020304" pitchFamily="18" charset="0"/>
              </a:rPr>
              <a:t>developerinsider.co</a:t>
            </a:r>
            <a:r>
              <a:rPr lang="en-US" sz="1100" dirty="0">
                <a:effectLst/>
                <a:latin typeface="Times New Roman" panose="02020603050405020304" pitchFamily="18" charset="0"/>
                <a:ea typeface="Times New Roman" panose="02020603050405020304" pitchFamily="18" charset="0"/>
              </a:rPr>
              <a:t>/simple-and-static-assertion-assert-in-c-programming-language/ </a:t>
            </a:r>
          </a:p>
          <a:p>
            <a:pPr marL="360045" marR="0" indent="-360045"/>
            <a:r>
              <a:rPr lang="en-US" sz="1100" i="1" dirty="0">
                <a:effectLst/>
                <a:latin typeface="Times New Roman" panose="02020603050405020304" pitchFamily="18" charset="0"/>
                <a:ea typeface="Times New Roman" panose="02020603050405020304" pitchFamily="18" charset="0"/>
              </a:rPr>
              <a:t>free and open software security community</a:t>
            </a:r>
            <a:r>
              <a:rPr lang="en-US" sz="1100" dirty="0">
                <a:effectLst/>
                <a:latin typeface="Times New Roman" panose="02020603050405020304" pitchFamily="18" charset="0"/>
                <a:ea typeface="Times New Roman" panose="02020603050405020304" pitchFamily="18" charset="0"/>
              </a:rPr>
              <a:t>. OWASP. (n.d.). https://</a:t>
            </a:r>
            <a:r>
              <a:rPr lang="en-US" sz="1100" dirty="0" err="1">
                <a:effectLst/>
                <a:latin typeface="Times New Roman" panose="02020603050405020304" pitchFamily="18" charset="0"/>
                <a:ea typeface="Times New Roman" panose="02020603050405020304" pitchFamily="18" charset="0"/>
              </a:rPr>
              <a:t>wiki.owasp.org</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index.php</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Main_Page</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Gaynor, A. (2018, November 15). </a:t>
            </a:r>
            <a:r>
              <a:rPr lang="en-US" sz="1100" i="1" dirty="0">
                <a:effectLst/>
                <a:latin typeface="Times New Roman" panose="02020603050405020304" pitchFamily="18" charset="0"/>
                <a:ea typeface="Times New Roman" panose="02020603050405020304" pitchFamily="18" charset="0"/>
              </a:rPr>
              <a:t>Some of the most popular coding languages pose a huge security problem</a:t>
            </a:r>
            <a:r>
              <a:rPr lang="en-US" sz="1100" dirty="0">
                <a:effectLst/>
                <a:latin typeface="Times New Roman" panose="02020603050405020304" pitchFamily="18" charset="0"/>
                <a:ea typeface="Times New Roman" panose="02020603050405020304" pitchFamily="18" charset="0"/>
              </a:rPr>
              <a:t>. VICE. https://</a:t>
            </a:r>
            <a:r>
              <a:rPr lang="en-US" sz="1100" dirty="0" err="1">
                <a:effectLst/>
                <a:latin typeface="Times New Roman" panose="02020603050405020304" pitchFamily="18" charset="0"/>
                <a:ea typeface="Times New Roman" panose="02020603050405020304" pitchFamily="18" charset="0"/>
              </a:rPr>
              <a:t>www.vice.com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/article/a3mgxb/the-internet-has-a-huge-cc-problem-and-developers-dont-want-to-deal-with-it </a:t>
            </a:r>
          </a:p>
          <a:p>
            <a:pPr marL="360045" marR="0" indent="-360045"/>
            <a:r>
              <a:rPr lang="en-US" sz="1100" dirty="0">
                <a:effectLst/>
                <a:latin typeface="Times New Roman" panose="02020603050405020304" pitchFamily="18" charset="0"/>
                <a:ea typeface="Times New Roman" panose="02020603050405020304" pitchFamily="18" charset="0"/>
              </a:rPr>
              <a:t>Georgieva, M. (2022, February 17). </a:t>
            </a:r>
            <a:r>
              <a:rPr lang="en-US" sz="1100" i="1" dirty="0">
                <a:effectLst/>
                <a:latin typeface="Times New Roman" panose="02020603050405020304" pitchFamily="18" charset="0"/>
                <a:ea typeface="Times New Roman" panose="02020603050405020304" pitchFamily="18" charset="0"/>
              </a:rPr>
              <a:t>Here is the difference between quality assurance and quality control!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Donatix</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donatix.net</a:t>
            </a:r>
            <a:r>
              <a:rPr lang="en-US" sz="1100" dirty="0">
                <a:effectLst/>
                <a:latin typeface="Times New Roman" panose="02020603050405020304" pitchFamily="18" charset="0"/>
                <a:ea typeface="Times New Roman" panose="02020603050405020304" pitchFamily="18" charset="0"/>
              </a:rPr>
              <a:t>/difference-between-quality-assurance-quality-control/ </a:t>
            </a:r>
          </a:p>
          <a:p>
            <a:pPr marL="360045" marR="0" indent="-360045"/>
            <a:r>
              <a:rPr lang="en-US" sz="1100" dirty="0">
                <a:effectLst/>
                <a:latin typeface="Times New Roman" panose="02020603050405020304" pitchFamily="18" charset="0"/>
                <a:ea typeface="Times New Roman" panose="02020603050405020304" pitchFamily="18" charset="0"/>
              </a:rPr>
              <a:t>Google. (n.d.). </a:t>
            </a:r>
            <a:r>
              <a:rPr lang="en-US" sz="1100" i="1" dirty="0">
                <a:effectLst/>
                <a:latin typeface="Times New Roman" panose="02020603050405020304" pitchFamily="18" charset="0"/>
                <a:ea typeface="Times New Roman" panose="02020603050405020304" pitchFamily="18" charset="0"/>
              </a:rPr>
              <a:t>DevOps Tech: Shifting left on security  |  DevOps capabilities  |  google cloud</a:t>
            </a:r>
            <a:r>
              <a:rPr lang="en-US" sz="1100" dirty="0">
                <a:effectLst/>
                <a:latin typeface="Times New Roman" panose="02020603050405020304" pitchFamily="18" charset="0"/>
                <a:ea typeface="Times New Roman" panose="02020603050405020304" pitchFamily="18" charset="0"/>
              </a:rPr>
              <a:t>. Google. https://</a:t>
            </a:r>
            <a:r>
              <a:rPr lang="en-US" sz="1100" dirty="0" err="1">
                <a:effectLst/>
                <a:latin typeface="Times New Roman" panose="02020603050405020304" pitchFamily="18" charset="0"/>
                <a:ea typeface="Times New Roman" panose="02020603050405020304" pitchFamily="18" charset="0"/>
              </a:rPr>
              <a:t>cloud.google.com</a:t>
            </a:r>
            <a:r>
              <a:rPr lang="en-US" sz="1100" dirty="0">
                <a:effectLst/>
                <a:latin typeface="Times New Roman" panose="02020603050405020304" pitchFamily="18" charset="0"/>
                <a:ea typeface="Times New Roman" panose="02020603050405020304" pitchFamily="18" charset="0"/>
              </a:rPr>
              <a:t>/architecture/</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devops</a:t>
            </a:r>
            <a:r>
              <a:rPr lang="en-US" sz="1100" dirty="0">
                <a:effectLst/>
                <a:latin typeface="Times New Roman" panose="02020603050405020304" pitchFamily="18" charset="0"/>
                <a:ea typeface="Times New Roman" panose="02020603050405020304" pitchFamily="18" charset="0"/>
              </a:rPr>
              <a:t>-tech-shifting-left-on-security </a:t>
            </a:r>
          </a:p>
          <a:p>
            <a:pPr marL="360045" marR="0" indent="-360045"/>
            <a:r>
              <a:rPr lang="en-US" sz="1100" i="1" dirty="0">
                <a:effectLst/>
                <a:latin typeface="Times New Roman" panose="02020603050405020304" pitchFamily="18" charset="0"/>
                <a:ea typeface="Times New Roman" panose="02020603050405020304" pitchFamily="18" charset="0"/>
              </a:rPr>
              <a:t>Introduction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Cppcheck</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cppcheck.sourceforge.io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manual.html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Krzemienski</a:t>
            </a:r>
            <a:r>
              <a:rPr lang="en-US" sz="1100" dirty="0">
                <a:effectLst/>
                <a:latin typeface="Times New Roman" panose="02020603050405020304" pitchFamily="18" charset="0"/>
                <a:ea typeface="Times New Roman" panose="02020603050405020304" pitchFamily="18" charset="0"/>
              </a:rPr>
              <a:t>, A. (2014, December 16). </a:t>
            </a:r>
            <a:r>
              <a:rPr lang="en-US" sz="1100" i="1" dirty="0">
                <a:effectLst/>
                <a:latin typeface="Times New Roman" panose="02020603050405020304" pitchFamily="18" charset="0"/>
                <a:ea typeface="Times New Roman" panose="02020603050405020304" pitchFamily="18" charset="0"/>
              </a:rPr>
              <a:t>Assertions</a:t>
            </a:r>
            <a:r>
              <a:rPr lang="en-US" sz="1100" dirty="0">
                <a:effectLst/>
                <a:latin typeface="Times New Roman" panose="02020603050405020304" pitchFamily="18" charset="0"/>
                <a:ea typeface="Times New Roman" panose="02020603050405020304" pitchFamily="18" charset="0"/>
              </a:rPr>
              <a:t>. Andrzej’s C++ blog. https://akrzemi1.wordpress.com/2011/04/06/assertions/ </a:t>
            </a:r>
          </a:p>
          <a:p>
            <a:pPr marL="360045" marR="0" indent="-360045"/>
            <a:r>
              <a:rPr lang="en-US" sz="1100" dirty="0">
                <a:effectLst/>
                <a:latin typeface="Times New Roman" panose="02020603050405020304" pitchFamily="18" charset="0"/>
                <a:ea typeface="Times New Roman" panose="02020603050405020304" pitchFamily="18" charset="0"/>
              </a:rPr>
              <a:t>Malcom, D. (n.d.). </a:t>
            </a:r>
            <a:r>
              <a:rPr lang="en-US" sz="1100" i="1"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 Fedora Project Wiki. https://</a:t>
            </a:r>
            <a:r>
              <a:rPr lang="en-US" sz="1100" dirty="0" err="1">
                <a:effectLst/>
                <a:latin typeface="Times New Roman" panose="02020603050405020304" pitchFamily="18" charset="0"/>
                <a:ea typeface="Times New Roman" panose="02020603050405020304" pitchFamily="18" charset="0"/>
              </a:rPr>
              <a:t>fedoraproject.org</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StaticAnalysis</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a:effectLst/>
                <a:latin typeface="Times New Roman" panose="02020603050405020304" pitchFamily="18" charset="0"/>
                <a:ea typeface="Times New Roman" panose="02020603050405020304" pitchFamily="18" charset="0"/>
              </a:rPr>
              <a:t>Morris. (2022, July 27). </a:t>
            </a:r>
            <a:r>
              <a:rPr lang="en-US" sz="1100" i="1" dirty="0">
                <a:effectLst/>
                <a:latin typeface="Times New Roman" panose="02020603050405020304" pitchFamily="18" charset="0"/>
                <a:ea typeface="Times New Roman" panose="02020603050405020304" pitchFamily="18" charset="0"/>
              </a:rPr>
              <a:t>Combining static application security testing (SAST) and software composition analysis (SCA) tools</a:t>
            </a:r>
            <a:r>
              <a:rPr lang="en-US" sz="1100" dirty="0">
                <a:effectLst/>
                <a:latin typeface="Times New Roman" panose="02020603050405020304" pitchFamily="18" charset="0"/>
                <a:ea typeface="Times New Roman" panose="02020603050405020304" pitchFamily="18" charset="0"/>
              </a:rPr>
              <a:t>. Access Pass Plugin. https://</a:t>
            </a:r>
            <a:r>
              <a:rPr lang="en-US" sz="1100" dirty="0" err="1">
                <a:effectLst/>
                <a:latin typeface="Times New Roman" panose="02020603050405020304" pitchFamily="18" charset="0"/>
                <a:ea typeface="Times New Roman" panose="02020603050405020304" pitchFamily="18" charset="0"/>
              </a:rPr>
              <a:t>accesspassplugin.com</a:t>
            </a:r>
            <a:r>
              <a:rPr lang="en-US" sz="1100" dirty="0">
                <a:effectLst/>
                <a:latin typeface="Times New Roman" panose="02020603050405020304" pitchFamily="18" charset="0"/>
                <a:ea typeface="Times New Roman" panose="02020603050405020304" pitchFamily="18" charset="0"/>
              </a:rPr>
              <a:t>/combining-static-application-security-testing-sast-and-software-composition-analysis-sca-tools.html </a:t>
            </a:r>
          </a:p>
          <a:p>
            <a:pPr marL="360045" marR="0" indent="-360045"/>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(2023, May 10). </a:t>
            </a:r>
            <a:r>
              <a:rPr lang="en-US" sz="1100" i="1" dirty="0">
                <a:effectLst/>
                <a:latin typeface="Times New Roman" panose="02020603050405020304" pitchFamily="18" charset="0"/>
                <a:ea typeface="Times New Roman" panose="02020603050405020304" pitchFamily="18" charset="0"/>
              </a:rPr>
              <a:t>Best practices for securing the software supply chain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Rezilion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www.rezilion.com</a:t>
            </a:r>
            <a:r>
              <a:rPr lang="en-US" sz="1100" dirty="0">
                <a:effectLst/>
                <a:latin typeface="Times New Roman" panose="02020603050405020304" pitchFamily="18" charset="0"/>
                <a:ea typeface="Times New Roman" panose="02020603050405020304" pitchFamily="18" charset="0"/>
              </a:rPr>
              <a:t>/blog/best-practices-for-securing-the-software-supply-chain/ </a:t>
            </a:r>
          </a:p>
          <a:p>
            <a:pPr marL="360045" marR="0" indent="-360045"/>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screenshots.debian.net</a:t>
            </a:r>
            <a:r>
              <a:rPr lang="en-US" sz="1100" dirty="0">
                <a:effectLst/>
                <a:latin typeface="Times New Roman" panose="02020603050405020304" pitchFamily="18" charset="0"/>
                <a:ea typeface="Times New Roman" panose="02020603050405020304" pitchFamily="18" charset="0"/>
              </a:rPr>
              <a:t>/about </a:t>
            </a:r>
          </a:p>
          <a:p>
            <a:pPr marL="360045" marR="0" indent="-360045"/>
            <a:r>
              <a:rPr lang="en-US" sz="1100" i="1" dirty="0">
                <a:effectLst/>
                <a:latin typeface="Times New Roman" panose="02020603050405020304" pitchFamily="18" charset="0"/>
                <a:ea typeface="Times New Roman" panose="02020603050405020304" pitchFamily="18" charset="0"/>
              </a:rPr>
              <a:t>Sei cert C++ coding standard</a:t>
            </a:r>
            <a:r>
              <a:rPr lang="en-US" sz="1100" dirty="0">
                <a:effectLst/>
                <a:latin typeface="Times New Roman" panose="02020603050405020304" pitchFamily="18" charset="0"/>
                <a:ea typeface="Times New Roman" panose="02020603050405020304" pitchFamily="18" charset="0"/>
              </a:rPr>
              <a:t>. SEI CERT C++ Coding Standard - SEI CERT C++ Coding Standard - Confluence. (n.d.). https://</a:t>
            </a:r>
            <a:r>
              <a:rPr lang="en-US" sz="1100" dirty="0" err="1">
                <a:effectLst/>
                <a:latin typeface="Times New Roman" panose="02020603050405020304" pitchFamily="18" charset="0"/>
                <a:ea typeface="Times New Roman" panose="02020603050405020304" pitchFamily="18" charset="0"/>
              </a:rPr>
              <a:t>wiki.sei.cmu.edu</a:t>
            </a:r>
            <a:r>
              <a:rPr lang="en-US" sz="1100" dirty="0">
                <a:effectLst/>
                <a:latin typeface="Times New Roman" panose="02020603050405020304" pitchFamily="18" charset="0"/>
                <a:ea typeface="Times New Roman" panose="02020603050405020304" pitchFamily="18" charset="0"/>
              </a:rPr>
              <a:t>/confluence/pages/</a:t>
            </a:r>
            <a:r>
              <a:rPr lang="en-US" sz="1100" dirty="0" err="1">
                <a:effectLst/>
                <a:latin typeface="Times New Roman" panose="02020603050405020304" pitchFamily="18" charset="0"/>
                <a:ea typeface="Times New Roman" panose="02020603050405020304" pitchFamily="18" charset="0"/>
              </a:rPr>
              <a:t>viewpage.action?pageId</a:t>
            </a:r>
            <a:r>
              <a:rPr lang="en-US" sz="1100" dirty="0">
                <a:effectLst/>
                <a:latin typeface="Times New Roman" panose="02020603050405020304" pitchFamily="18" charset="0"/>
                <a:ea typeface="Times New Roman" panose="02020603050405020304" pitchFamily="18" charset="0"/>
              </a:rPr>
              <a:t>=88046682 </a:t>
            </a:r>
          </a:p>
          <a:p>
            <a:pPr marL="360045" marR="0" indent="-360045"/>
            <a:r>
              <a:rPr lang="en-US" sz="1100" i="1"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konubinix.eu</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braindump</a:t>
            </a:r>
            <a:r>
              <a:rPr lang="en-US" sz="1100" dirty="0">
                <a:effectLst/>
                <a:latin typeface="Times New Roman" panose="02020603050405020304" pitchFamily="18" charset="0"/>
                <a:ea typeface="Times New Roman" panose="02020603050405020304" pitchFamily="18" charset="0"/>
              </a:rPr>
              <a:t>/posts/</a:t>
            </a:r>
            <a:r>
              <a:rPr lang="en-US" sz="1100" dirty="0" err="1">
                <a:effectLst/>
                <a:latin typeface="Times New Roman" panose="02020603050405020304" pitchFamily="18" charset="0"/>
                <a:ea typeface="Times New Roman" panose="02020603050405020304" pitchFamily="18" charset="0"/>
              </a:rPr>
              <a:t>sonarqube</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stackedNotes</a:t>
            </a:r>
            <a:r>
              <a:rPr lang="en-US" sz="1100" dirty="0">
                <a:effectLst/>
                <a:latin typeface="Times New Roman" panose="02020603050405020304" pitchFamily="18" charset="0"/>
                <a:ea typeface="Times New Roman" panose="02020603050405020304" pitchFamily="18" charset="0"/>
              </a:rPr>
              <a:t>=%2Fbraindump%2Fposts%2Fclean_as_you_code%2F </a:t>
            </a:r>
          </a:p>
          <a:p>
            <a:pPr marL="360045" marR="0" indent="-360045"/>
            <a:r>
              <a:rPr lang="en-US" sz="1100" dirty="0" err="1">
                <a:effectLst/>
                <a:latin typeface="Times New Roman" panose="02020603050405020304" pitchFamily="18" charset="0"/>
                <a:ea typeface="Times New Roman" panose="02020603050405020304" pitchFamily="18" charset="0"/>
              </a:rPr>
              <a:t>Spiezle</a:t>
            </a:r>
            <a:r>
              <a:rPr lang="en-US" sz="1100" dirty="0">
                <a:effectLst/>
                <a:latin typeface="Times New Roman" panose="02020603050405020304" pitchFamily="18" charset="0"/>
                <a:ea typeface="Times New Roman" panose="02020603050405020304" pitchFamily="18" charset="0"/>
              </a:rPr>
              <a:t>, C. (2016, March 9). </a:t>
            </a:r>
            <a:r>
              <a:rPr lang="en-US" sz="1100" i="1" dirty="0">
                <a:effectLst/>
                <a:latin typeface="Times New Roman" panose="02020603050405020304" pitchFamily="18" charset="0"/>
                <a:ea typeface="Times New Roman" panose="02020603050405020304" pitchFamily="18" charset="0"/>
              </a:rPr>
              <a:t>Data breaches: Learn from the business next door</a:t>
            </a:r>
            <a:r>
              <a:rPr lang="en-US" sz="1100" dirty="0">
                <a:effectLst/>
                <a:latin typeface="Times New Roman" panose="02020603050405020304" pitchFamily="18" charset="0"/>
                <a:ea typeface="Times New Roman" panose="02020603050405020304" pitchFamily="18" charset="0"/>
              </a:rPr>
              <a:t>. Total Retail. https://</a:t>
            </a:r>
            <a:r>
              <a:rPr lang="en-US" sz="1100" dirty="0" err="1">
                <a:effectLst/>
                <a:latin typeface="Times New Roman" panose="02020603050405020304" pitchFamily="18" charset="0"/>
                <a:ea typeface="Times New Roman" panose="02020603050405020304" pitchFamily="18" charset="0"/>
              </a:rPr>
              <a:t>www.mytotalretail.com</a:t>
            </a:r>
            <a:r>
              <a:rPr lang="en-US" sz="1100" dirty="0">
                <a:effectLst/>
                <a:latin typeface="Times New Roman" panose="02020603050405020304" pitchFamily="18" charset="0"/>
                <a:ea typeface="Times New Roman" panose="02020603050405020304" pitchFamily="18" charset="0"/>
              </a:rPr>
              <a:t>/article/data-breaches-learning-from-the-business-next-door/ </a:t>
            </a:r>
          </a:p>
          <a:p>
            <a:pPr marL="360045" marR="0" indent="-360045"/>
            <a:r>
              <a:rPr lang="en-US" sz="1100" i="1" dirty="0">
                <a:effectLst/>
                <a:latin typeface="Times New Roman" panose="02020603050405020304" pitchFamily="18" charset="0"/>
                <a:ea typeface="Times New Roman" panose="02020603050405020304" pitchFamily="18" charset="0"/>
              </a:rPr>
              <a:t>SQL tutorial</a:t>
            </a:r>
            <a:r>
              <a:rPr lang="en-US" sz="1100" dirty="0">
                <a:effectLst/>
                <a:latin typeface="Times New Roman" panose="02020603050405020304" pitchFamily="18" charset="0"/>
                <a:ea typeface="Times New Roman" panose="02020603050405020304" pitchFamily="18" charset="0"/>
              </a:rPr>
              <a:t>. SQLZOO. (n.d.). https://</a:t>
            </a:r>
            <a:r>
              <a:rPr lang="en-US" sz="1100" dirty="0" err="1">
                <a:effectLst/>
                <a:latin typeface="Times New Roman" panose="02020603050405020304" pitchFamily="18" charset="0"/>
                <a:ea typeface="Times New Roman" panose="02020603050405020304" pitchFamily="18" charset="0"/>
              </a:rPr>
              <a:t>sqlzoo.net</a:t>
            </a:r>
            <a:r>
              <a:rPr lang="en-US" sz="1100" dirty="0">
                <a:effectLst/>
                <a:latin typeface="Times New Roman" panose="02020603050405020304" pitchFamily="18" charset="0"/>
                <a:ea typeface="Times New Roman" panose="02020603050405020304" pitchFamily="18" charset="0"/>
              </a:rPr>
              <a:t>/wiki/</a:t>
            </a:r>
            <a:r>
              <a:rPr lang="en-US" sz="1100" dirty="0" err="1">
                <a:effectLst/>
                <a:latin typeface="Times New Roman" panose="02020603050405020304" pitchFamily="18" charset="0"/>
                <a:ea typeface="Times New Roman" panose="02020603050405020304" pitchFamily="18" charset="0"/>
              </a:rPr>
              <a:t>SQL_Tutorial</a:t>
            </a:r>
            <a:r>
              <a:rPr lang="en-US" sz="1100" dirty="0">
                <a:effectLst/>
                <a:latin typeface="Times New Roman" panose="02020603050405020304" pitchFamily="18" charset="0"/>
                <a:ea typeface="Times New Roman" panose="02020603050405020304" pitchFamily="18" charset="0"/>
              </a:rPr>
              <a:t> </a:t>
            </a:r>
          </a:p>
          <a:p>
            <a:pPr marL="360045" marR="0" indent="-360045"/>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S. (2022, June 12). </a:t>
            </a:r>
            <a:r>
              <a:rPr lang="en-US" sz="1100" i="1" dirty="0">
                <a:effectLst/>
                <a:latin typeface="Times New Roman" panose="02020603050405020304" pitchFamily="18" charset="0"/>
                <a:ea typeface="Times New Roman" panose="02020603050405020304" pitchFamily="18" charset="0"/>
              </a:rPr>
              <a:t>Adding ESLINT to your </a:t>
            </a:r>
            <a:r>
              <a:rPr lang="en-US" sz="1100" i="1" dirty="0" err="1">
                <a:effectLst/>
                <a:latin typeface="Times New Roman" panose="02020603050405020304" pitchFamily="18" charset="0"/>
                <a:ea typeface="Times New Roman" panose="02020603050405020304" pitchFamily="18" charset="0"/>
              </a:rPr>
              <a:t>laravel</a:t>
            </a:r>
            <a:r>
              <a:rPr lang="en-US" sz="1100" i="1" dirty="0">
                <a:effectLst/>
                <a:latin typeface="Times New Roman" panose="02020603050405020304" pitchFamily="18" charset="0"/>
                <a:ea typeface="Times New Roman" panose="02020603050405020304" pitchFamily="18" charset="0"/>
              </a:rPr>
              <a:t> mix configuration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shahal</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tharique</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shahalpk.name</a:t>
            </a:r>
            <a:r>
              <a:rPr lang="en-US" sz="1100" dirty="0">
                <a:effectLst/>
                <a:latin typeface="Times New Roman" panose="02020603050405020304" pitchFamily="18" charset="0"/>
                <a:ea typeface="Times New Roman" panose="02020603050405020304" pitchFamily="18" charset="0"/>
              </a:rPr>
              <a:t>/adding-</a:t>
            </a:r>
            <a:r>
              <a:rPr lang="en-US" sz="1100" dirty="0" err="1">
                <a:effectLst/>
                <a:latin typeface="Times New Roman" panose="02020603050405020304" pitchFamily="18" charset="0"/>
                <a:ea typeface="Times New Roman" panose="02020603050405020304" pitchFamily="18" charset="0"/>
              </a:rPr>
              <a:t>eslint</a:t>
            </a:r>
            <a:r>
              <a:rPr lang="en-US" sz="1100" dirty="0">
                <a:effectLst/>
                <a:latin typeface="Times New Roman" panose="02020603050405020304" pitchFamily="18" charset="0"/>
                <a:ea typeface="Times New Roman" panose="02020603050405020304" pitchFamily="18" charset="0"/>
              </a:rPr>
              <a:t>-to-your-</a:t>
            </a:r>
            <a:r>
              <a:rPr lang="en-US" sz="1100" dirty="0" err="1">
                <a:effectLst/>
                <a:latin typeface="Times New Roman" panose="02020603050405020304" pitchFamily="18" charset="0"/>
                <a:ea typeface="Times New Roman" panose="02020603050405020304" pitchFamily="18" charset="0"/>
              </a:rPr>
              <a:t>laravel</a:t>
            </a:r>
            <a:r>
              <a:rPr lang="en-US" sz="1100" dirty="0">
                <a:effectLst/>
                <a:latin typeface="Times New Roman" panose="02020603050405020304" pitchFamily="18" charset="0"/>
                <a:ea typeface="Times New Roman" panose="02020603050405020304" pitchFamily="18" charset="0"/>
              </a:rPr>
              <a:t>-mix-configuration/ </a:t>
            </a:r>
          </a:p>
          <a:p>
            <a:pPr marL="360045" marR="0" indent="-360045"/>
            <a:r>
              <a:rPr lang="en-US" sz="1100" dirty="0" err="1">
                <a:effectLst/>
                <a:latin typeface="Times New Roman" panose="02020603050405020304" pitchFamily="18" charset="0"/>
                <a:ea typeface="Times New Roman" panose="02020603050405020304" pitchFamily="18" charset="0"/>
              </a:rPr>
              <a:t>TylerMSFT</a:t>
            </a:r>
            <a:r>
              <a:rPr lang="en-US" sz="1100" dirty="0">
                <a:effectLst/>
                <a:latin typeface="Times New Roman" panose="02020603050405020304" pitchFamily="18" charset="0"/>
                <a:ea typeface="Times New Roman" panose="02020603050405020304" pitchFamily="18" charset="0"/>
              </a:rPr>
              <a:t>. (n.d.). </a:t>
            </a:r>
            <a:r>
              <a:rPr lang="en-US" sz="1100" i="1" dirty="0">
                <a:effectLst/>
                <a:latin typeface="Times New Roman" panose="02020603050405020304" pitchFamily="18" charset="0"/>
                <a:ea typeface="Times New Roman" panose="02020603050405020304" pitchFamily="18" charset="0"/>
              </a:rPr>
              <a:t>Security best practices for C++</a:t>
            </a:r>
            <a:r>
              <a:rPr lang="en-US" sz="1100" dirty="0">
                <a:effectLst/>
                <a:latin typeface="Times New Roman" panose="02020603050405020304" pitchFamily="18" charset="0"/>
                <a:ea typeface="Times New Roman" panose="02020603050405020304" pitchFamily="18" charset="0"/>
              </a:rPr>
              <a:t>. Microsoft Learn. https://</a:t>
            </a:r>
            <a:r>
              <a:rPr lang="en-US" sz="1100" dirty="0" err="1">
                <a:effectLst/>
                <a:latin typeface="Times New Roman" panose="02020603050405020304" pitchFamily="18" charset="0"/>
                <a:ea typeface="Times New Roman" panose="02020603050405020304" pitchFamily="18" charset="0"/>
              </a:rPr>
              <a:t>learn.microsoft.com</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en</a:t>
            </a:r>
            <a:r>
              <a:rPr lang="en-US" sz="1100" dirty="0">
                <a:effectLst/>
                <a:latin typeface="Times New Roman" panose="02020603050405020304" pitchFamily="18" charset="0"/>
                <a:ea typeface="Times New Roman" panose="02020603050405020304" pitchFamily="18" charset="0"/>
              </a:rPr>
              <a:t>-us/</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/security/</a:t>
            </a:r>
            <a:r>
              <a:rPr lang="en-US" sz="1100" dirty="0" err="1">
                <a:effectLst/>
                <a:latin typeface="Times New Roman" panose="02020603050405020304" pitchFamily="18" charset="0"/>
                <a:ea typeface="Times New Roman" panose="02020603050405020304" pitchFamily="18" charset="0"/>
              </a:rPr>
              <a:t>security-best-practices-for-cpp?view</a:t>
            </a:r>
            <a:r>
              <a:rPr lang="en-US" sz="1100" dirty="0">
                <a:effectLst/>
                <a:latin typeface="Times New Roman" panose="02020603050405020304" pitchFamily="18" charset="0"/>
                <a:ea typeface="Times New Roman" panose="02020603050405020304" pitchFamily="18" charset="0"/>
              </a:rPr>
              <a:t>=msvc-170&amp;viewFallbackFrom=vs-2019 </a:t>
            </a:r>
          </a:p>
          <a:p>
            <a:pPr marL="360045" marR="0" indent="-360045"/>
            <a:r>
              <a:rPr lang="en-US" sz="1100" dirty="0">
                <a:effectLst/>
                <a:latin typeface="Times New Roman" panose="02020603050405020304" pitchFamily="18" charset="0"/>
                <a:ea typeface="Times New Roman" panose="02020603050405020304" pitchFamily="18" charset="0"/>
              </a:rPr>
              <a:t>Vijayan, J. (2022, November 16). </a:t>
            </a:r>
            <a:r>
              <a:rPr lang="en-US" sz="1100" i="1" dirty="0">
                <a:effectLst/>
                <a:latin typeface="Times New Roman" panose="02020603050405020304" pitchFamily="18" charset="0"/>
                <a:ea typeface="Times New Roman" panose="02020603050405020304" pitchFamily="18" charset="0"/>
              </a:rPr>
              <a:t>6 </a:t>
            </a:r>
            <a:r>
              <a:rPr lang="en-US" sz="1100" i="1" dirty="0" err="1">
                <a:effectLst/>
                <a:latin typeface="Times New Roman" panose="02020603050405020304" pitchFamily="18" charset="0"/>
                <a:ea typeface="Times New Roman" panose="02020603050405020304" pitchFamily="18" charset="0"/>
              </a:rPr>
              <a:t>devsecops</a:t>
            </a:r>
            <a:r>
              <a:rPr lang="en-US" sz="1100" i="1" dirty="0">
                <a:effectLst/>
                <a:latin typeface="Times New Roman" panose="02020603050405020304" pitchFamily="18" charset="0"/>
                <a:ea typeface="Times New Roman" panose="02020603050405020304" pitchFamily="18" charset="0"/>
              </a:rPr>
              <a:t> best practices: Automate early and often</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TechBeacon</a:t>
            </a:r>
            <a:r>
              <a:rPr lang="en-US" sz="1100" dirty="0">
                <a:effectLst/>
                <a:latin typeface="Times New Roman" panose="02020603050405020304" pitchFamily="18" charset="0"/>
                <a:ea typeface="Times New Roman" panose="02020603050405020304" pitchFamily="18" charset="0"/>
              </a:rPr>
              <a:t>. https://</a:t>
            </a:r>
            <a:r>
              <a:rPr lang="en-US" sz="1100" dirty="0" err="1">
                <a:effectLst/>
                <a:latin typeface="Times New Roman" panose="02020603050405020304" pitchFamily="18" charset="0"/>
                <a:ea typeface="Times New Roman" panose="02020603050405020304" pitchFamily="18" charset="0"/>
              </a:rPr>
              <a:t>techbeacon.com</a:t>
            </a:r>
            <a:r>
              <a:rPr lang="en-US" sz="1100" dirty="0">
                <a:effectLst/>
                <a:latin typeface="Times New Roman" panose="02020603050405020304" pitchFamily="18" charset="0"/>
                <a:ea typeface="Times New Roman" panose="02020603050405020304" pitchFamily="18" charset="0"/>
              </a:rPr>
              <a:t>/security/6-devsecops-best-practices-automate-early-often </a:t>
            </a:r>
          </a:p>
          <a:p>
            <a:pPr marL="360045" marR="0" indent="-360045"/>
            <a:r>
              <a:rPr lang="en-US" sz="1100" dirty="0">
                <a:effectLst/>
                <a:latin typeface="Times New Roman" panose="02020603050405020304" pitchFamily="18" charset="0"/>
                <a:ea typeface="Times New Roman" panose="02020603050405020304" pitchFamily="18" charset="0"/>
              </a:rPr>
              <a:t>Walker, B. (2020, December 9). </a:t>
            </a:r>
            <a:r>
              <a:rPr lang="en-US" sz="1100" i="1" dirty="0">
                <a:effectLst/>
                <a:latin typeface="Times New Roman" panose="02020603050405020304" pitchFamily="18" charset="0"/>
                <a:ea typeface="Times New Roman" panose="02020603050405020304" pitchFamily="18" charset="0"/>
              </a:rPr>
              <a:t>Different types of ERP vendors</a:t>
            </a:r>
            <a:r>
              <a:rPr lang="en-US" sz="1100" dirty="0">
                <a:effectLst/>
                <a:latin typeface="Times New Roman" panose="02020603050405020304" pitchFamily="18" charset="0"/>
                <a:ea typeface="Times New Roman" panose="02020603050405020304" pitchFamily="18" charset="0"/>
              </a:rPr>
              <a:t>. Fashion Inspiration and Discovery. https://</a:t>
            </a:r>
            <a:r>
              <a:rPr lang="en-US" sz="1100" dirty="0" err="1">
                <a:effectLst/>
                <a:latin typeface="Times New Roman" panose="02020603050405020304" pitchFamily="18" charset="0"/>
                <a:ea typeface="Times New Roman" panose="02020603050405020304" pitchFamily="18" charset="0"/>
              </a:rPr>
              <a:t>trnds.co</a:t>
            </a:r>
            <a:r>
              <a:rPr lang="en-US" sz="1100" dirty="0">
                <a:effectLst/>
                <a:latin typeface="Times New Roman" panose="02020603050405020304" pitchFamily="18" charset="0"/>
                <a:ea typeface="Times New Roman" panose="02020603050405020304" pitchFamily="18" charset="0"/>
              </a:rPr>
              <a:t>/</a:t>
            </a:r>
            <a:r>
              <a:rPr lang="en-US" sz="1100" dirty="0" err="1">
                <a:effectLst/>
                <a:latin typeface="Times New Roman" panose="02020603050405020304" pitchFamily="18" charset="0"/>
                <a:ea typeface="Times New Roman" panose="02020603050405020304" pitchFamily="18" charset="0"/>
              </a:rPr>
              <a:t>hotcmfh</a:t>
            </a:r>
            <a:r>
              <a:rPr lang="en-US" sz="1100" dirty="0">
                <a:effectLst/>
                <a:latin typeface="Times New Roman" panose="02020603050405020304" pitchFamily="18" charset="0"/>
                <a:ea typeface="Times New Roman" panose="02020603050405020304" pitchFamily="18" charset="0"/>
              </a:rPr>
              <a:t>/2acab8-different-types-of-erp-vendors </a:t>
            </a:r>
          </a:p>
          <a:p>
            <a:pPr marL="360045" marR="0" indent="-360045"/>
            <a:r>
              <a:rPr lang="en-US" sz="1100" dirty="0">
                <a:effectLst/>
                <a:latin typeface="Times New Roman" panose="02020603050405020304" pitchFamily="18" charset="0"/>
                <a:ea typeface="Times New Roman" panose="02020603050405020304" pitchFamily="18" charset="0"/>
              </a:rPr>
              <a:t>Watts, S. (2020, May 12). </a:t>
            </a:r>
            <a:r>
              <a:rPr lang="en-US" sz="1100" i="1" dirty="0">
                <a:effectLst/>
                <a:latin typeface="Times New Roman" panose="02020603050405020304" pitchFamily="18" charset="0"/>
                <a:ea typeface="Times New Roman" panose="02020603050405020304" pitchFamily="18" charset="0"/>
              </a:rPr>
              <a:t>Security automation: A beginner’s guide</a:t>
            </a:r>
            <a:r>
              <a:rPr lang="en-US" sz="1100" dirty="0">
                <a:effectLst/>
                <a:latin typeface="Times New Roman" panose="02020603050405020304" pitchFamily="18" charset="0"/>
                <a:ea typeface="Times New Roman" panose="02020603050405020304" pitchFamily="18" charset="0"/>
              </a:rPr>
              <a:t>. BMC Blogs. https://</a:t>
            </a:r>
            <a:r>
              <a:rPr lang="en-US" sz="1100" dirty="0" err="1">
                <a:effectLst/>
                <a:latin typeface="Times New Roman" panose="02020603050405020304" pitchFamily="18" charset="0"/>
                <a:ea typeface="Times New Roman" panose="02020603050405020304" pitchFamily="18" charset="0"/>
              </a:rPr>
              <a:t>www.bmc.com</a:t>
            </a:r>
            <a:r>
              <a:rPr lang="en-US" sz="1100" dirty="0">
                <a:effectLst/>
                <a:latin typeface="Times New Roman" panose="02020603050405020304" pitchFamily="18" charset="0"/>
                <a:ea typeface="Times New Roman" panose="02020603050405020304" pitchFamily="18" charset="0"/>
              </a:rPr>
              <a:t>/blogs/security-automation/ </a:t>
            </a:r>
          </a:p>
          <a:p>
            <a:pPr marL="360045" marR="0" indent="-360045"/>
            <a:r>
              <a:rPr lang="en-US" sz="1100" i="1" dirty="0">
                <a:effectLst/>
                <a:latin typeface="Times New Roman" panose="02020603050405020304" pitchFamily="18" charset="0"/>
                <a:ea typeface="Times New Roman" panose="02020603050405020304" pitchFamily="18" charset="0"/>
              </a:rPr>
              <a:t>What is a tech stack? what tools do popular tech companies use in 2023?</a:t>
            </a:r>
            <a:r>
              <a:rPr lang="en-US" sz="1100" dirty="0">
                <a:effectLst/>
                <a:latin typeface="Times New Roman" panose="02020603050405020304" pitchFamily="18" charset="0"/>
                <a:ea typeface="Times New Roman" panose="02020603050405020304" pitchFamily="18" charset="0"/>
              </a:rPr>
              <a:t>. </a:t>
            </a:r>
            <a:r>
              <a:rPr lang="en-US" sz="1100" dirty="0" err="1">
                <a:effectLst/>
                <a:latin typeface="Times New Roman" panose="02020603050405020304" pitchFamily="18" charset="0"/>
                <a:ea typeface="Times New Roman" panose="02020603050405020304" pitchFamily="18" charset="0"/>
              </a:rPr>
              <a:t>StackShare</a:t>
            </a:r>
            <a:r>
              <a:rPr lang="en-US" sz="1100" dirty="0">
                <a:effectLst/>
                <a:latin typeface="Times New Roman" panose="02020603050405020304" pitchFamily="18" charset="0"/>
                <a:ea typeface="Times New Roman" panose="02020603050405020304" pitchFamily="18" charset="0"/>
              </a:rPr>
              <a:t>. (n.d.). https://</a:t>
            </a:r>
            <a:r>
              <a:rPr lang="en-US" sz="1100" dirty="0" err="1">
                <a:effectLst/>
                <a:latin typeface="Times New Roman" panose="02020603050405020304" pitchFamily="18" charset="0"/>
                <a:ea typeface="Times New Roman" panose="02020603050405020304" pitchFamily="18" charset="0"/>
              </a:rPr>
              <a:t>www.stackshare.io</a:t>
            </a:r>
            <a:r>
              <a:rPr lang="en-US" sz="1100" dirty="0">
                <a:effectLst/>
                <a:latin typeface="Times New Roman" panose="02020603050405020304" pitchFamily="18" charset="0"/>
                <a:ea typeface="Times New Roman" panose="02020603050405020304" pitchFamily="18" charset="0"/>
              </a:rPr>
              <a:t>/stacks </a:t>
            </a:r>
          </a:p>
          <a:p>
            <a:pPr marL="360045" marR="0" indent="-360045"/>
            <a:r>
              <a:rPr lang="en-US" sz="1100" i="1" dirty="0">
                <a:effectLst/>
                <a:latin typeface="Times New Roman" panose="02020603050405020304" pitchFamily="18" charset="0"/>
                <a:ea typeface="Times New Roman" panose="02020603050405020304" pitchFamily="18" charset="0"/>
              </a:rPr>
              <a:t>XOR encryption</a:t>
            </a:r>
            <a:r>
              <a:rPr lang="en-US" sz="1100" dirty="0">
                <a:effectLst/>
                <a:latin typeface="Times New Roman" panose="02020603050405020304" pitchFamily="18" charset="0"/>
                <a:ea typeface="Times New Roman" panose="02020603050405020304" pitchFamily="18" charset="0"/>
              </a:rPr>
              <a:t>. Programming Algorithms. (2017, April 11). https://</a:t>
            </a:r>
            <a:r>
              <a:rPr lang="en-US" sz="1100" dirty="0" err="1">
                <a:effectLst/>
                <a:latin typeface="Times New Roman" panose="02020603050405020304" pitchFamily="18" charset="0"/>
                <a:ea typeface="Times New Roman" panose="02020603050405020304" pitchFamily="18" charset="0"/>
              </a:rPr>
              <a:t>www.programmingalgorithms.com</a:t>
            </a:r>
            <a:r>
              <a:rPr lang="en-US" sz="1100" dirty="0">
                <a:effectLst/>
                <a:latin typeface="Times New Roman" panose="02020603050405020304" pitchFamily="18" charset="0"/>
                <a:ea typeface="Times New Roman" panose="02020603050405020304" pitchFamily="18" charset="0"/>
              </a:rPr>
              <a:t>/algorithm/</a:t>
            </a:r>
            <a:r>
              <a:rPr lang="en-US" sz="1100" dirty="0" err="1">
                <a:effectLst/>
                <a:latin typeface="Times New Roman" panose="02020603050405020304" pitchFamily="18" charset="0"/>
                <a:ea typeface="Times New Roman" panose="02020603050405020304" pitchFamily="18" charset="0"/>
              </a:rPr>
              <a:t>xor</a:t>
            </a:r>
            <a:r>
              <a:rPr lang="en-US" sz="1100" dirty="0">
                <a:effectLst/>
                <a:latin typeface="Times New Roman" panose="02020603050405020304" pitchFamily="18" charset="0"/>
                <a:ea typeface="Times New Roman" panose="02020603050405020304" pitchFamily="18" charset="0"/>
              </a:rPr>
              <a:t>-encryption/</a:t>
            </a:r>
            <a:r>
              <a:rPr lang="en-US" sz="1100" dirty="0" err="1">
                <a:effectLst/>
                <a:latin typeface="Times New Roman" panose="02020603050405020304" pitchFamily="18" charset="0"/>
                <a:ea typeface="Times New Roman" panose="02020603050405020304" pitchFamily="18" charset="0"/>
              </a:rPr>
              <a:t>cpp</a:t>
            </a:r>
            <a:r>
              <a:rPr lang="en-US" sz="1100" dirty="0">
                <a:effectLst/>
                <a:latin typeface="Times New Roman" panose="02020603050405020304" pitchFamily="18" charset="0"/>
                <a:ea typeface="Times New Roman" panose="02020603050405020304" pitchFamily="18" charset="0"/>
              </a:rPr>
              <a:t>/ </a:t>
            </a:r>
          </a:p>
          <a:p>
            <a:pPr marL="0" lvl="0" indent="0" algn="l" rtl="0">
              <a:lnSpc>
                <a:spcPct val="100000"/>
              </a:lnSpc>
              <a:spcBef>
                <a:spcPts val="0"/>
              </a:spcBef>
              <a:spcAft>
                <a:spcPts val="0"/>
              </a:spcAft>
              <a:buSzPts val="1100"/>
              <a:buNone/>
            </a:pPr>
            <a:endParaRPr lang="en-US"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601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hlinkClick r:id="rId3"/>
              </a:rPr>
              <a:t>The Building Blocks of the Security Policy (snhu.edu)</a:t>
            </a:r>
            <a:endParaRPr lang="en-US" dirty="0"/>
          </a:p>
          <a:p>
            <a:pPr marL="0" lvl="0" indent="0" algn="l" rtl="0">
              <a:lnSpc>
                <a:spcPct val="100000"/>
              </a:lnSpc>
              <a:spcBef>
                <a:spcPts val="0"/>
              </a:spcBef>
              <a:spcAft>
                <a:spcPts val="0"/>
              </a:spcAft>
              <a:buSzPts val="1100"/>
              <a:buNone/>
            </a:pPr>
            <a:endParaRPr lang="en-US" dirty="0"/>
          </a:p>
          <a:p>
            <a:pPr marL="360045" marR="0" indent="-360045"/>
            <a:r>
              <a:rPr lang="en-US" sz="1800" dirty="0">
                <a:effectLst/>
                <a:latin typeface="Times New Roman" panose="02020603050405020304" pitchFamily="18" charset="0"/>
                <a:ea typeface="Times New Roman" panose="02020603050405020304" pitchFamily="18" charset="0"/>
              </a:rPr>
              <a:t>Cairns, C., &amp; </a:t>
            </a:r>
            <a:r>
              <a:rPr lang="en-US" sz="1800" dirty="0" err="1">
                <a:effectLst/>
                <a:latin typeface="Times New Roman" panose="02020603050405020304" pitchFamily="18" charset="0"/>
                <a:ea typeface="Times New Roman" panose="02020603050405020304" pitchFamily="18" charset="0"/>
              </a:rPr>
              <a:t>Summerfeild</a:t>
            </a:r>
            <a:r>
              <a:rPr lang="en-US" sz="1800" dirty="0">
                <a:effectLst/>
                <a:latin typeface="Times New Roman" panose="02020603050405020304" pitchFamily="18" charset="0"/>
                <a:ea typeface="Times New Roman" panose="02020603050405020304" pitchFamily="18" charset="0"/>
              </a:rPr>
              <a:t>, D. (n.d.). </a:t>
            </a:r>
            <a:r>
              <a:rPr lang="en-US" sz="1800" i="1" dirty="0">
                <a:effectLst/>
                <a:latin typeface="Times New Roman" panose="02020603050405020304" pitchFamily="18" charset="0"/>
                <a:ea typeface="Times New Roman" panose="02020603050405020304" pitchFamily="18" charset="0"/>
              </a:rPr>
              <a:t>The basics of web application security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martinfowler.com</a:t>
            </a: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martinfowler.com</a:t>
            </a:r>
            <a:r>
              <a:rPr lang="en-US" sz="1800" dirty="0">
                <a:effectLst/>
                <a:latin typeface="Times New Roman" panose="02020603050405020304" pitchFamily="18" charset="0"/>
                <a:ea typeface="Times New Roman" panose="02020603050405020304" pitchFamily="18" charset="0"/>
              </a:rPr>
              <a:t>/articles/web-security-</a:t>
            </a:r>
            <a:r>
              <a:rPr lang="en-US" sz="1800" dirty="0" err="1">
                <a:effectLst/>
                <a:latin typeface="Times New Roman" panose="02020603050405020304" pitchFamily="18" charset="0"/>
                <a:ea typeface="Times New Roman" panose="02020603050405020304" pitchFamily="18" charset="0"/>
              </a:rPr>
              <a:t>basics.html</a:t>
            </a:r>
            <a:r>
              <a:rPr lang="en-US" sz="1800" dirty="0">
                <a:effectLst/>
                <a:latin typeface="Times New Roman" panose="02020603050405020304" pitchFamily="18" charset="0"/>
                <a:ea typeface="Times New Roman" panose="02020603050405020304" pitchFamily="18" charset="0"/>
              </a:rPr>
              <a:t> </a:t>
            </a:r>
          </a:p>
          <a:p>
            <a:pPr marL="360045" marR="0" indent="-360045"/>
            <a:r>
              <a:rPr lang="en-US" sz="1800" dirty="0">
                <a:effectLst/>
                <a:latin typeface="Times New Roman" panose="02020603050405020304" pitchFamily="18" charset="0"/>
                <a:ea typeface="Times New Roman" panose="02020603050405020304" pitchFamily="18" charset="0"/>
              </a:rPr>
              <a:t>Choudhary, V. (2018, March 29). </a:t>
            </a:r>
            <a:r>
              <a:rPr lang="en-US" sz="1800" i="1" dirty="0">
                <a:effectLst/>
                <a:latin typeface="Times New Roman" panose="02020603050405020304" pitchFamily="18" charset="0"/>
                <a:ea typeface="Times New Roman" panose="02020603050405020304" pitchFamily="18" charset="0"/>
              </a:rPr>
              <a:t>Simple and static assertion (assert) in C programming language</a:t>
            </a:r>
            <a:r>
              <a:rPr lang="en-US" sz="1800" dirty="0">
                <a:effectLst/>
                <a:latin typeface="Times New Roman" panose="02020603050405020304" pitchFamily="18" charset="0"/>
                <a:ea typeface="Times New Roman" panose="02020603050405020304" pitchFamily="18" charset="0"/>
              </a:rPr>
              <a:t>. Developer Insider. https://</a:t>
            </a:r>
            <a:r>
              <a:rPr lang="en-US" sz="1800" dirty="0" err="1">
                <a:effectLst/>
                <a:latin typeface="Times New Roman" panose="02020603050405020304" pitchFamily="18" charset="0"/>
                <a:ea typeface="Times New Roman" panose="02020603050405020304" pitchFamily="18" charset="0"/>
              </a:rPr>
              <a:t>developerinsider.co</a:t>
            </a:r>
            <a:r>
              <a:rPr lang="en-US" sz="1800" dirty="0">
                <a:effectLst/>
                <a:latin typeface="Times New Roman" panose="02020603050405020304" pitchFamily="18" charset="0"/>
                <a:ea typeface="Times New Roman" panose="02020603050405020304" pitchFamily="18" charset="0"/>
              </a:rPr>
              <a:t>/simple-and-static-assertion-assert-in-c-programming-language/ </a:t>
            </a:r>
          </a:p>
          <a:p>
            <a:pPr marL="360045" marR="0" indent="-360045"/>
            <a:r>
              <a:rPr lang="en-US" sz="1800" i="1" dirty="0">
                <a:effectLst/>
                <a:latin typeface="Times New Roman" panose="02020603050405020304" pitchFamily="18" charset="0"/>
                <a:ea typeface="Times New Roman" panose="02020603050405020304" pitchFamily="18" charset="0"/>
              </a:rPr>
              <a:t>free and open software security community</a:t>
            </a:r>
            <a:r>
              <a:rPr lang="en-US" sz="1800" dirty="0">
                <a:effectLst/>
                <a:latin typeface="Times New Roman" panose="02020603050405020304" pitchFamily="18" charset="0"/>
                <a:ea typeface="Times New Roman" panose="02020603050405020304" pitchFamily="18" charset="0"/>
              </a:rPr>
              <a:t>. OWASP. (n.d.). https://</a:t>
            </a:r>
            <a:r>
              <a:rPr lang="en-US" sz="1800" dirty="0" err="1">
                <a:effectLst/>
                <a:latin typeface="Times New Roman" panose="02020603050405020304" pitchFamily="18" charset="0"/>
                <a:ea typeface="Times New Roman" panose="02020603050405020304" pitchFamily="18" charset="0"/>
              </a:rPr>
              <a:t>wiki.owasp.org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index.php</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Main_Page</a:t>
            </a:r>
            <a:r>
              <a:rPr lang="en-US" sz="1800" dirty="0">
                <a:effectLst/>
                <a:latin typeface="Times New Roman" panose="02020603050405020304" pitchFamily="18" charset="0"/>
                <a:ea typeface="Times New Roman" panose="02020603050405020304" pitchFamily="18" charset="0"/>
              </a:rPr>
              <a:t> </a:t>
            </a:r>
          </a:p>
          <a:p>
            <a:pPr marL="360045" marR="0" indent="-360045"/>
            <a:r>
              <a:rPr lang="en-US" sz="1800" dirty="0">
                <a:effectLst/>
                <a:latin typeface="Times New Roman" panose="02020603050405020304" pitchFamily="18" charset="0"/>
                <a:ea typeface="Times New Roman" panose="02020603050405020304" pitchFamily="18" charset="0"/>
              </a:rPr>
              <a:t>Gaynor, A. (2018, November 15). </a:t>
            </a:r>
            <a:r>
              <a:rPr lang="en-US" sz="1800" i="1" dirty="0">
                <a:effectLst/>
                <a:latin typeface="Times New Roman" panose="02020603050405020304" pitchFamily="18" charset="0"/>
                <a:ea typeface="Times New Roman" panose="02020603050405020304" pitchFamily="18" charset="0"/>
              </a:rPr>
              <a:t>Some of the most popular coding languages pose a huge security problem</a:t>
            </a:r>
            <a:r>
              <a:rPr lang="en-US" sz="1800" dirty="0">
                <a:effectLst/>
                <a:latin typeface="Times New Roman" panose="02020603050405020304" pitchFamily="18" charset="0"/>
                <a:ea typeface="Times New Roman" panose="02020603050405020304" pitchFamily="18" charset="0"/>
              </a:rPr>
              <a:t>. VICE. https://</a:t>
            </a:r>
            <a:r>
              <a:rPr lang="en-US" sz="1800" dirty="0" err="1">
                <a:effectLst/>
                <a:latin typeface="Times New Roman" panose="02020603050405020304" pitchFamily="18" charset="0"/>
                <a:ea typeface="Times New Roman" panose="02020603050405020304" pitchFamily="18" charset="0"/>
              </a:rPr>
              <a:t>www.vice.com</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en</a:t>
            </a:r>
            <a:r>
              <a:rPr lang="en-US" sz="1800" dirty="0">
                <a:effectLst/>
                <a:latin typeface="Times New Roman" panose="02020603050405020304" pitchFamily="18" charset="0"/>
                <a:ea typeface="Times New Roman" panose="02020603050405020304" pitchFamily="18" charset="0"/>
              </a:rPr>
              <a:t>/article/a3mgxb/the-internet-has-a-huge-cc-problem-and-developers-dont-want-to-deal-with-it </a:t>
            </a:r>
          </a:p>
          <a:p>
            <a:pPr marL="360045" marR="0" indent="-360045"/>
            <a:r>
              <a:rPr lang="en-US" sz="1800" dirty="0">
                <a:effectLst/>
                <a:latin typeface="Times New Roman" panose="02020603050405020304" pitchFamily="18" charset="0"/>
                <a:ea typeface="Times New Roman" panose="02020603050405020304" pitchFamily="18" charset="0"/>
              </a:rPr>
              <a:t>Georgieva, M. (2022, February 17). </a:t>
            </a:r>
            <a:r>
              <a:rPr lang="en-US" sz="1800" i="1" dirty="0">
                <a:effectLst/>
                <a:latin typeface="Times New Roman" panose="02020603050405020304" pitchFamily="18" charset="0"/>
                <a:ea typeface="Times New Roman" panose="02020603050405020304" pitchFamily="18" charset="0"/>
              </a:rPr>
              <a:t>Here is the difference between quality assurance and quality control!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Donatix</a:t>
            </a: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donatix.net</a:t>
            </a:r>
            <a:r>
              <a:rPr lang="en-US" sz="1800" dirty="0">
                <a:effectLst/>
                <a:latin typeface="Times New Roman" panose="02020603050405020304" pitchFamily="18" charset="0"/>
                <a:ea typeface="Times New Roman" panose="02020603050405020304" pitchFamily="18" charset="0"/>
              </a:rPr>
              <a:t>/difference-between-quality-assurance-quality-control/ </a:t>
            </a:r>
          </a:p>
          <a:p>
            <a:pPr marL="360045" marR="0" indent="-360045"/>
            <a:r>
              <a:rPr lang="en-US" sz="1800" dirty="0">
                <a:effectLst/>
                <a:latin typeface="Times New Roman" panose="02020603050405020304" pitchFamily="18" charset="0"/>
                <a:ea typeface="Times New Roman" panose="02020603050405020304" pitchFamily="18" charset="0"/>
              </a:rPr>
              <a:t>Google. (n.d.). </a:t>
            </a:r>
            <a:r>
              <a:rPr lang="en-US" sz="1800" i="1" dirty="0">
                <a:effectLst/>
                <a:latin typeface="Times New Roman" panose="02020603050405020304" pitchFamily="18" charset="0"/>
                <a:ea typeface="Times New Roman" panose="02020603050405020304" pitchFamily="18" charset="0"/>
              </a:rPr>
              <a:t>DevOps Tech: Shifting left on security  |  DevOps capabilities  |  google cloud</a:t>
            </a:r>
            <a:r>
              <a:rPr lang="en-US" sz="1800" dirty="0">
                <a:effectLst/>
                <a:latin typeface="Times New Roman" panose="02020603050405020304" pitchFamily="18" charset="0"/>
                <a:ea typeface="Times New Roman" panose="02020603050405020304" pitchFamily="18" charset="0"/>
              </a:rPr>
              <a:t>. Google. https://</a:t>
            </a:r>
            <a:r>
              <a:rPr lang="en-US" sz="1800" dirty="0" err="1">
                <a:effectLst/>
                <a:latin typeface="Times New Roman" panose="02020603050405020304" pitchFamily="18" charset="0"/>
                <a:ea typeface="Times New Roman" panose="02020603050405020304" pitchFamily="18" charset="0"/>
              </a:rPr>
              <a:t>cloud.google.com</a:t>
            </a:r>
            <a:r>
              <a:rPr lang="en-US" sz="1800" dirty="0">
                <a:effectLst/>
                <a:latin typeface="Times New Roman" panose="02020603050405020304" pitchFamily="18" charset="0"/>
                <a:ea typeface="Times New Roman" panose="02020603050405020304" pitchFamily="18" charset="0"/>
              </a:rPr>
              <a:t>/architecture/</a:t>
            </a:r>
            <a:r>
              <a:rPr lang="en-US" sz="1800" dirty="0" err="1">
                <a:effectLst/>
                <a:latin typeface="Times New Roman" panose="02020603050405020304" pitchFamily="18" charset="0"/>
                <a:ea typeface="Times New Roman" panose="02020603050405020304" pitchFamily="18" charset="0"/>
              </a:rPr>
              <a:t>devops</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devops</a:t>
            </a:r>
            <a:r>
              <a:rPr lang="en-US" sz="1800" dirty="0">
                <a:effectLst/>
                <a:latin typeface="Times New Roman" panose="02020603050405020304" pitchFamily="18" charset="0"/>
                <a:ea typeface="Times New Roman" panose="02020603050405020304" pitchFamily="18" charset="0"/>
              </a:rPr>
              <a:t>-tech-shifting-left-on-security </a:t>
            </a:r>
          </a:p>
          <a:p>
            <a:pPr marL="360045" marR="0" indent="-360045"/>
            <a:r>
              <a:rPr lang="en-US" sz="1800" i="1" dirty="0">
                <a:effectLst/>
                <a:latin typeface="Times New Roman" panose="02020603050405020304" pitchFamily="18" charset="0"/>
                <a:ea typeface="Times New Roman" panose="02020603050405020304" pitchFamily="18" charset="0"/>
              </a:rPr>
              <a:t>Introduction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Cppcheck</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cppcheck.sourceforge.io</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manual.html</a:t>
            </a:r>
            <a:r>
              <a:rPr lang="en-US" sz="1800" dirty="0">
                <a:effectLst/>
                <a:latin typeface="Times New Roman" panose="02020603050405020304" pitchFamily="18" charset="0"/>
                <a:ea typeface="Times New Roman" panose="02020603050405020304" pitchFamily="18" charset="0"/>
              </a:rPr>
              <a:t> </a:t>
            </a:r>
          </a:p>
          <a:p>
            <a:pPr marL="360045" marR="0" indent="-360045"/>
            <a:r>
              <a:rPr lang="en-US" sz="1800" dirty="0" err="1">
                <a:effectLst/>
                <a:latin typeface="Times New Roman" panose="02020603050405020304" pitchFamily="18" charset="0"/>
                <a:ea typeface="Times New Roman" panose="02020603050405020304" pitchFamily="18" charset="0"/>
              </a:rPr>
              <a:t>Krzemienski</a:t>
            </a:r>
            <a:r>
              <a:rPr lang="en-US" sz="1800" dirty="0">
                <a:effectLst/>
                <a:latin typeface="Times New Roman" panose="02020603050405020304" pitchFamily="18" charset="0"/>
                <a:ea typeface="Times New Roman" panose="02020603050405020304" pitchFamily="18" charset="0"/>
              </a:rPr>
              <a:t>, A. (2014, December 16). </a:t>
            </a:r>
            <a:r>
              <a:rPr lang="en-US" sz="1800" i="1" dirty="0">
                <a:effectLst/>
                <a:latin typeface="Times New Roman" panose="02020603050405020304" pitchFamily="18" charset="0"/>
                <a:ea typeface="Times New Roman" panose="02020603050405020304" pitchFamily="18" charset="0"/>
              </a:rPr>
              <a:t>Assertions</a:t>
            </a:r>
            <a:r>
              <a:rPr lang="en-US" sz="1800" dirty="0">
                <a:effectLst/>
                <a:latin typeface="Times New Roman" panose="02020603050405020304" pitchFamily="18" charset="0"/>
                <a:ea typeface="Times New Roman" panose="02020603050405020304" pitchFamily="18" charset="0"/>
              </a:rPr>
              <a:t>. Andrzej’s C++ blog. https://akrzemi1.wordpress.com/2011/04/06/assertions/ </a:t>
            </a:r>
          </a:p>
          <a:p>
            <a:pPr marL="360045" marR="0" indent="-360045"/>
            <a:r>
              <a:rPr lang="en-US" sz="1800" dirty="0">
                <a:effectLst/>
                <a:latin typeface="Times New Roman" panose="02020603050405020304" pitchFamily="18" charset="0"/>
                <a:ea typeface="Times New Roman" panose="02020603050405020304" pitchFamily="18" charset="0"/>
              </a:rPr>
              <a:t>Malcom, D. (n.d.). </a:t>
            </a:r>
            <a:r>
              <a:rPr lang="en-US" sz="1800" i="1" dirty="0" err="1">
                <a:effectLst/>
                <a:latin typeface="Times New Roman" panose="02020603050405020304" pitchFamily="18" charset="0"/>
                <a:ea typeface="Times New Roman" panose="02020603050405020304" pitchFamily="18" charset="0"/>
              </a:rPr>
              <a:t>Staticanalysis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StaticAnalysis</a:t>
            </a:r>
            <a:r>
              <a:rPr lang="en-US" sz="1800" dirty="0">
                <a:effectLst/>
                <a:latin typeface="Times New Roman" panose="02020603050405020304" pitchFamily="18" charset="0"/>
                <a:ea typeface="Times New Roman" panose="02020603050405020304" pitchFamily="18" charset="0"/>
              </a:rPr>
              <a:t> - Fedora Project Wiki. https://</a:t>
            </a:r>
            <a:r>
              <a:rPr lang="en-US" sz="1800" dirty="0" err="1">
                <a:effectLst/>
                <a:latin typeface="Times New Roman" panose="02020603050405020304" pitchFamily="18" charset="0"/>
                <a:ea typeface="Times New Roman" panose="02020603050405020304" pitchFamily="18" charset="0"/>
              </a:rPr>
              <a:t>fedoraproject.org</a:t>
            </a:r>
            <a:r>
              <a:rPr lang="en-US" sz="1800" dirty="0">
                <a:effectLst/>
                <a:latin typeface="Times New Roman" panose="02020603050405020304" pitchFamily="18" charset="0"/>
                <a:ea typeface="Times New Roman" panose="02020603050405020304" pitchFamily="18" charset="0"/>
              </a:rPr>
              <a:t>/wiki/</a:t>
            </a:r>
            <a:r>
              <a:rPr lang="en-US" sz="1800" dirty="0" err="1">
                <a:effectLst/>
                <a:latin typeface="Times New Roman" panose="02020603050405020304" pitchFamily="18" charset="0"/>
                <a:ea typeface="Times New Roman" panose="02020603050405020304" pitchFamily="18" charset="0"/>
              </a:rPr>
              <a:t>StaticAnalysis</a:t>
            </a:r>
            <a:r>
              <a:rPr lang="en-US" sz="1800" dirty="0">
                <a:effectLst/>
                <a:latin typeface="Times New Roman" panose="02020603050405020304" pitchFamily="18" charset="0"/>
                <a:ea typeface="Times New Roman" panose="02020603050405020304" pitchFamily="18" charset="0"/>
              </a:rPr>
              <a:t> </a:t>
            </a:r>
          </a:p>
          <a:p>
            <a:pPr marL="360045" marR="0" indent="-360045"/>
            <a:r>
              <a:rPr lang="en-US" sz="1800" dirty="0">
                <a:effectLst/>
                <a:latin typeface="Times New Roman" panose="02020603050405020304" pitchFamily="18" charset="0"/>
                <a:ea typeface="Times New Roman" panose="02020603050405020304" pitchFamily="18" charset="0"/>
              </a:rPr>
              <a:t>Morris. (2022, July 27). </a:t>
            </a:r>
            <a:r>
              <a:rPr lang="en-US" sz="1800" i="1" dirty="0">
                <a:effectLst/>
                <a:latin typeface="Times New Roman" panose="02020603050405020304" pitchFamily="18" charset="0"/>
                <a:ea typeface="Times New Roman" panose="02020603050405020304" pitchFamily="18" charset="0"/>
              </a:rPr>
              <a:t>Combining static application security testing (SAST) and software composition analysis (SCA) tools</a:t>
            </a:r>
            <a:r>
              <a:rPr lang="en-US" sz="1800" dirty="0">
                <a:effectLst/>
                <a:latin typeface="Times New Roman" panose="02020603050405020304" pitchFamily="18" charset="0"/>
                <a:ea typeface="Times New Roman" panose="02020603050405020304" pitchFamily="18" charset="0"/>
              </a:rPr>
              <a:t>. Access Pass Plugin. https://</a:t>
            </a:r>
            <a:r>
              <a:rPr lang="en-US" sz="1800" dirty="0" err="1">
                <a:effectLst/>
                <a:latin typeface="Times New Roman" panose="02020603050405020304" pitchFamily="18" charset="0"/>
                <a:ea typeface="Times New Roman" panose="02020603050405020304" pitchFamily="18" charset="0"/>
              </a:rPr>
              <a:t>accesspassplugin.com</a:t>
            </a:r>
            <a:r>
              <a:rPr lang="en-US" sz="1800" dirty="0">
                <a:effectLst/>
                <a:latin typeface="Times New Roman" panose="02020603050405020304" pitchFamily="18" charset="0"/>
                <a:ea typeface="Times New Roman" panose="02020603050405020304" pitchFamily="18" charset="0"/>
              </a:rPr>
              <a:t>/combining-static-application-security-testing-sast-and-software-composition-analysis-sca-tools.html </a:t>
            </a:r>
          </a:p>
          <a:p>
            <a:pPr marL="360045" marR="0" indent="-360045"/>
            <a:r>
              <a:rPr lang="en-US" sz="1800" dirty="0" err="1">
                <a:effectLst/>
                <a:latin typeface="Times New Roman" panose="02020603050405020304" pitchFamily="18" charset="0"/>
                <a:ea typeface="Times New Roman" panose="02020603050405020304" pitchFamily="18" charset="0"/>
              </a:rPr>
              <a:t>Rezilion</a:t>
            </a:r>
            <a:r>
              <a:rPr lang="en-US" sz="1800" dirty="0">
                <a:effectLst/>
                <a:latin typeface="Times New Roman" panose="02020603050405020304" pitchFamily="18" charset="0"/>
                <a:ea typeface="Times New Roman" panose="02020603050405020304" pitchFamily="18" charset="0"/>
              </a:rPr>
              <a:t>. (2023, May 10). </a:t>
            </a:r>
            <a:r>
              <a:rPr lang="en-US" sz="1800" i="1" dirty="0">
                <a:effectLst/>
                <a:latin typeface="Times New Roman" panose="02020603050405020304" pitchFamily="18" charset="0"/>
                <a:ea typeface="Times New Roman" panose="02020603050405020304" pitchFamily="18" charset="0"/>
              </a:rPr>
              <a:t>Best practices for securing the software supply chain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Rezilion</a:t>
            </a: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www.rezilion.com</a:t>
            </a:r>
            <a:r>
              <a:rPr lang="en-US" sz="1800" dirty="0">
                <a:effectLst/>
                <a:latin typeface="Times New Roman" panose="02020603050405020304" pitchFamily="18" charset="0"/>
                <a:ea typeface="Times New Roman" panose="02020603050405020304" pitchFamily="18" charset="0"/>
              </a:rPr>
              <a:t>/blog/best-practices-for-securing-the-software-supply-chain/ </a:t>
            </a:r>
          </a:p>
          <a:p>
            <a:pPr marL="360045" marR="0" indent="-360045"/>
            <a:r>
              <a:rPr lang="en-US" sz="1800" dirty="0" err="1">
                <a:effectLst/>
                <a:latin typeface="Times New Roman" panose="02020603050405020304" pitchFamily="18" charset="0"/>
                <a:ea typeface="Times New Roman" panose="02020603050405020304" pitchFamily="18" charset="0"/>
              </a:rPr>
              <a:t>Screenshots.debian.net</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screenshots.debian.net</a:t>
            </a:r>
            <a:r>
              <a:rPr lang="en-US" sz="1800" dirty="0">
                <a:effectLst/>
                <a:latin typeface="Times New Roman" panose="02020603050405020304" pitchFamily="18" charset="0"/>
                <a:ea typeface="Times New Roman" panose="02020603050405020304" pitchFamily="18" charset="0"/>
              </a:rPr>
              <a:t>/about </a:t>
            </a:r>
          </a:p>
          <a:p>
            <a:pPr marL="360045" marR="0" indent="-360045"/>
            <a:r>
              <a:rPr lang="en-US" sz="1800" i="1" dirty="0">
                <a:effectLst/>
                <a:latin typeface="Times New Roman" panose="02020603050405020304" pitchFamily="18" charset="0"/>
                <a:ea typeface="Times New Roman" panose="02020603050405020304" pitchFamily="18" charset="0"/>
              </a:rPr>
              <a:t>Sei cert C++ coding standard</a:t>
            </a:r>
            <a:r>
              <a:rPr lang="en-US" sz="1800" dirty="0">
                <a:effectLst/>
                <a:latin typeface="Times New Roman" panose="02020603050405020304" pitchFamily="18" charset="0"/>
                <a:ea typeface="Times New Roman" panose="02020603050405020304" pitchFamily="18" charset="0"/>
              </a:rPr>
              <a:t>. SEI CERT C++ Coding Standard - SEI CERT C++ Coding Standard - Confluence. (n.d.). https://</a:t>
            </a:r>
            <a:r>
              <a:rPr lang="en-US" sz="1800" dirty="0" err="1">
                <a:effectLst/>
                <a:latin typeface="Times New Roman" panose="02020603050405020304" pitchFamily="18" charset="0"/>
                <a:ea typeface="Times New Roman" panose="02020603050405020304" pitchFamily="18" charset="0"/>
              </a:rPr>
              <a:t>wiki.sei.cmu.edu</a:t>
            </a:r>
            <a:r>
              <a:rPr lang="en-US" sz="1800" dirty="0">
                <a:effectLst/>
                <a:latin typeface="Times New Roman" panose="02020603050405020304" pitchFamily="18" charset="0"/>
                <a:ea typeface="Times New Roman" panose="02020603050405020304" pitchFamily="18" charset="0"/>
              </a:rPr>
              <a:t>/confluence/pages/</a:t>
            </a:r>
            <a:r>
              <a:rPr lang="en-US" sz="1800" dirty="0" err="1">
                <a:effectLst/>
                <a:latin typeface="Times New Roman" panose="02020603050405020304" pitchFamily="18" charset="0"/>
                <a:ea typeface="Times New Roman" panose="02020603050405020304" pitchFamily="18" charset="0"/>
              </a:rPr>
              <a:t>viewpage.action?pageId</a:t>
            </a:r>
            <a:r>
              <a:rPr lang="en-US" sz="1800" dirty="0">
                <a:effectLst/>
                <a:latin typeface="Times New Roman" panose="02020603050405020304" pitchFamily="18" charset="0"/>
                <a:ea typeface="Times New Roman" panose="02020603050405020304" pitchFamily="18" charset="0"/>
              </a:rPr>
              <a:t>=88046682 </a:t>
            </a:r>
          </a:p>
          <a:p>
            <a:pPr marL="360045" marR="0" indent="-360045"/>
            <a:r>
              <a:rPr lang="en-US" sz="1800" i="1" dirty="0" err="1">
                <a:effectLst/>
                <a:latin typeface="Times New Roman" panose="02020603050405020304" pitchFamily="18" charset="0"/>
                <a:ea typeface="Times New Roman" panose="02020603050405020304" pitchFamily="18" charset="0"/>
              </a:rPr>
              <a:t>Sonarqube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sonarqube</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konubinix.eu</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braindump</a:t>
            </a:r>
            <a:r>
              <a:rPr lang="en-US" sz="1800" dirty="0">
                <a:effectLst/>
                <a:latin typeface="Times New Roman" panose="02020603050405020304" pitchFamily="18" charset="0"/>
                <a:ea typeface="Times New Roman" panose="02020603050405020304" pitchFamily="18" charset="0"/>
              </a:rPr>
              <a:t>/posts/</a:t>
            </a:r>
            <a:r>
              <a:rPr lang="en-US" sz="1800" dirty="0" err="1">
                <a:effectLst/>
                <a:latin typeface="Times New Roman" panose="02020603050405020304" pitchFamily="18" charset="0"/>
                <a:ea typeface="Times New Roman" panose="02020603050405020304" pitchFamily="18" charset="0"/>
              </a:rPr>
              <a:t>sonarqube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stackedNotes</a:t>
            </a:r>
            <a:r>
              <a:rPr lang="en-US" sz="1800" dirty="0">
                <a:effectLst/>
                <a:latin typeface="Times New Roman" panose="02020603050405020304" pitchFamily="18" charset="0"/>
                <a:ea typeface="Times New Roman" panose="02020603050405020304" pitchFamily="18" charset="0"/>
              </a:rPr>
              <a:t>=%2Fbraindump%2Fposts%2Fclean_as_you_code%2F </a:t>
            </a:r>
          </a:p>
          <a:p>
            <a:pPr marL="360045" marR="0" indent="-360045"/>
            <a:r>
              <a:rPr lang="en-US" sz="1800" dirty="0" err="1">
                <a:effectLst/>
                <a:latin typeface="Times New Roman" panose="02020603050405020304" pitchFamily="18" charset="0"/>
                <a:ea typeface="Times New Roman" panose="02020603050405020304" pitchFamily="18" charset="0"/>
              </a:rPr>
              <a:t>Spiezle</a:t>
            </a:r>
            <a:r>
              <a:rPr lang="en-US" sz="1800" dirty="0">
                <a:effectLst/>
                <a:latin typeface="Times New Roman" panose="02020603050405020304" pitchFamily="18" charset="0"/>
                <a:ea typeface="Times New Roman" panose="02020603050405020304" pitchFamily="18" charset="0"/>
              </a:rPr>
              <a:t>, C. (2016, March 9). </a:t>
            </a:r>
            <a:r>
              <a:rPr lang="en-US" sz="1800" i="1" dirty="0">
                <a:effectLst/>
                <a:latin typeface="Times New Roman" panose="02020603050405020304" pitchFamily="18" charset="0"/>
                <a:ea typeface="Times New Roman" panose="02020603050405020304" pitchFamily="18" charset="0"/>
              </a:rPr>
              <a:t>Data breaches: Learn from the business next door</a:t>
            </a:r>
            <a:r>
              <a:rPr lang="en-US" sz="1800" dirty="0">
                <a:effectLst/>
                <a:latin typeface="Times New Roman" panose="02020603050405020304" pitchFamily="18" charset="0"/>
                <a:ea typeface="Times New Roman" panose="02020603050405020304" pitchFamily="18" charset="0"/>
              </a:rPr>
              <a:t>. Total Retail. https://</a:t>
            </a:r>
            <a:r>
              <a:rPr lang="en-US" sz="1800" dirty="0" err="1">
                <a:effectLst/>
                <a:latin typeface="Times New Roman" panose="02020603050405020304" pitchFamily="18" charset="0"/>
                <a:ea typeface="Times New Roman" panose="02020603050405020304" pitchFamily="18" charset="0"/>
              </a:rPr>
              <a:t>www.mytotalretail.com</a:t>
            </a:r>
            <a:r>
              <a:rPr lang="en-US" sz="1800" dirty="0">
                <a:effectLst/>
                <a:latin typeface="Times New Roman" panose="02020603050405020304" pitchFamily="18" charset="0"/>
                <a:ea typeface="Times New Roman" panose="02020603050405020304" pitchFamily="18" charset="0"/>
              </a:rPr>
              <a:t>/article/data-breaches-learning-from-the-business-next-door/ </a:t>
            </a:r>
          </a:p>
          <a:p>
            <a:pPr marL="360045" marR="0" indent="-360045"/>
            <a:r>
              <a:rPr lang="en-US" sz="1800" i="1" dirty="0">
                <a:effectLst/>
                <a:latin typeface="Times New Roman" panose="02020603050405020304" pitchFamily="18" charset="0"/>
                <a:ea typeface="Times New Roman" panose="02020603050405020304" pitchFamily="18" charset="0"/>
              </a:rPr>
              <a:t>SQL tutorial</a:t>
            </a:r>
            <a:r>
              <a:rPr lang="en-US" sz="1800" dirty="0">
                <a:effectLst/>
                <a:latin typeface="Times New Roman" panose="02020603050405020304" pitchFamily="18" charset="0"/>
                <a:ea typeface="Times New Roman" panose="02020603050405020304" pitchFamily="18" charset="0"/>
              </a:rPr>
              <a:t>. SQLZOO. (n.d.). https://</a:t>
            </a:r>
            <a:r>
              <a:rPr lang="en-US" sz="1800" dirty="0" err="1">
                <a:effectLst/>
                <a:latin typeface="Times New Roman" panose="02020603050405020304" pitchFamily="18" charset="0"/>
                <a:ea typeface="Times New Roman" panose="02020603050405020304" pitchFamily="18" charset="0"/>
              </a:rPr>
              <a:t>sqlzoo.net</a:t>
            </a:r>
            <a:r>
              <a:rPr lang="en-US" sz="1800" dirty="0">
                <a:effectLst/>
                <a:latin typeface="Times New Roman" panose="02020603050405020304" pitchFamily="18" charset="0"/>
                <a:ea typeface="Times New Roman" panose="02020603050405020304" pitchFamily="18" charset="0"/>
              </a:rPr>
              <a:t>/wiki/</a:t>
            </a:r>
            <a:r>
              <a:rPr lang="en-US" sz="1800" dirty="0" err="1">
                <a:effectLst/>
                <a:latin typeface="Times New Roman" panose="02020603050405020304" pitchFamily="18" charset="0"/>
                <a:ea typeface="Times New Roman" panose="02020603050405020304" pitchFamily="18" charset="0"/>
              </a:rPr>
              <a:t>SQL_Tutorial</a:t>
            </a:r>
            <a:r>
              <a:rPr lang="en-US" sz="1800" dirty="0">
                <a:effectLst/>
                <a:latin typeface="Times New Roman" panose="02020603050405020304" pitchFamily="18" charset="0"/>
                <a:ea typeface="Times New Roman" panose="02020603050405020304" pitchFamily="18" charset="0"/>
              </a:rPr>
              <a:t> </a:t>
            </a:r>
          </a:p>
          <a:p>
            <a:pPr marL="360045" marR="0" indent="-360045"/>
            <a:r>
              <a:rPr lang="en-US" sz="1800" dirty="0" err="1">
                <a:effectLst/>
                <a:latin typeface="Times New Roman" panose="02020603050405020304" pitchFamily="18" charset="0"/>
                <a:ea typeface="Times New Roman" panose="02020603050405020304" pitchFamily="18" charset="0"/>
              </a:rPr>
              <a:t>Tharique</a:t>
            </a:r>
            <a:r>
              <a:rPr lang="en-US" sz="1800" dirty="0">
                <a:effectLst/>
                <a:latin typeface="Times New Roman" panose="02020603050405020304" pitchFamily="18" charset="0"/>
                <a:ea typeface="Times New Roman" panose="02020603050405020304" pitchFamily="18" charset="0"/>
              </a:rPr>
              <a:t>, S. (2022, June 12). </a:t>
            </a:r>
            <a:r>
              <a:rPr lang="en-US" sz="1800" i="1" dirty="0">
                <a:effectLst/>
                <a:latin typeface="Times New Roman" panose="02020603050405020304" pitchFamily="18" charset="0"/>
                <a:ea typeface="Times New Roman" panose="02020603050405020304" pitchFamily="18" charset="0"/>
              </a:rPr>
              <a:t>Adding ESLINT to your </a:t>
            </a:r>
            <a:r>
              <a:rPr lang="en-US" sz="1800" i="1" dirty="0" err="1">
                <a:effectLst/>
                <a:latin typeface="Times New Roman" panose="02020603050405020304" pitchFamily="18" charset="0"/>
                <a:ea typeface="Times New Roman" panose="02020603050405020304" pitchFamily="18" charset="0"/>
              </a:rPr>
              <a:t>laravel</a:t>
            </a:r>
            <a:r>
              <a:rPr lang="en-US" sz="1800" i="1" dirty="0">
                <a:effectLst/>
                <a:latin typeface="Times New Roman" panose="02020603050405020304" pitchFamily="18" charset="0"/>
                <a:ea typeface="Times New Roman" panose="02020603050405020304" pitchFamily="18" charset="0"/>
              </a:rPr>
              <a:t> mix configuration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shahal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tharique</a:t>
            </a: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shahalpk.name</a:t>
            </a:r>
            <a:r>
              <a:rPr lang="en-US" sz="1800" dirty="0">
                <a:effectLst/>
                <a:latin typeface="Times New Roman" panose="02020603050405020304" pitchFamily="18" charset="0"/>
                <a:ea typeface="Times New Roman" panose="02020603050405020304" pitchFamily="18" charset="0"/>
              </a:rPr>
              <a:t>/adding-</a:t>
            </a:r>
            <a:r>
              <a:rPr lang="en-US" sz="1800" dirty="0" err="1">
                <a:effectLst/>
                <a:latin typeface="Times New Roman" panose="02020603050405020304" pitchFamily="18" charset="0"/>
                <a:ea typeface="Times New Roman" panose="02020603050405020304" pitchFamily="18" charset="0"/>
              </a:rPr>
              <a:t>eslint</a:t>
            </a:r>
            <a:r>
              <a:rPr lang="en-US" sz="1800" dirty="0">
                <a:effectLst/>
                <a:latin typeface="Times New Roman" panose="02020603050405020304" pitchFamily="18" charset="0"/>
                <a:ea typeface="Times New Roman" panose="02020603050405020304" pitchFamily="18" charset="0"/>
              </a:rPr>
              <a:t>-to-your-</a:t>
            </a:r>
            <a:r>
              <a:rPr lang="en-US" sz="1800" dirty="0" err="1">
                <a:effectLst/>
                <a:latin typeface="Times New Roman" panose="02020603050405020304" pitchFamily="18" charset="0"/>
                <a:ea typeface="Times New Roman" panose="02020603050405020304" pitchFamily="18" charset="0"/>
              </a:rPr>
              <a:t>laravel</a:t>
            </a:r>
            <a:r>
              <a:rPr lang="en-US" sz="1800" dirty="0">
                <a:effectLst/>
                <a:latin typeface="Times New Roman" panose="02020603050405020304" pitchFamily="18" charset="0"/>
                <a:ea typeface="Times New Roman" panose="02020603050405020304" pitchFamily="18" charset="0"/>
              </a:rPr>
              <a:t>-mix-configuration/ </a:t>
            </a:r>
          </a:p>
          <a:p>
            <a:pPr marL="360045" marR="0" indent="-360045"/>
            <a:r>
              <a:rPr lang="en-US" sz="1800" dirty="0" err="1">
                <a:effectLst/>
                <a:latin typeface="Times New Roman" panose="02020603050405020304" pitchFamily="18" charset="0"/>
                <a:ea typeface="Times New Roman" panose="02020603050405020304" pitchFamily="18" charset="0"/>
              </a:rPr>
              <a:t>TylerMSFT</a:t>
            </a:r>
            <a:r>
              <a:rPr lang="en-US" sz="1800" dirty="0">
                <a:effectLst/>
                <a:latin typeface="Times New Roman" panose="02020603050405020304" pitchFamily="18" charset="0"/>
                <a:ea typeface="Times New Roman" panose="02020603050405020304" pitchFamily="18" charset="0"/>
              </a:rPr>
              <a:t>. (n.d.). </a:t>
            </a:r>
            <a:r>
              <a:rPr lang="en-US" sz="1800" i="1" dirty="0">
                <a:effectLst/>
                <a:latin typeface="Times New Roman" panose="02020603050405020304" pitchFamily="18" charset="0"/>
                <a:ea typeface="Times New Roman" panose="02020603050405020304" pitchFamily="18" charset="0"/>
              </a:rPr>
              <a:t>Security best practices for C++</a:t>
            </a:r>
            <a:r>
              <a:rPr lang="en-US" sz="1800" dirty="0">
                <a:effectLst/>
                <a:latin typeface="Times New Roman" panose="02020603050405020304" pitchFamily="18" charset="0"/>
                <a:ea typeface="Times New Roman" panose="02020603050405020304" pitchFamily="18" charset="0"/>
              </a:rPr>
              <a:t>. Microsoft Learn. https://</a:t>
            </a:r>
            <a:r>
              <a:rPr lang="en-US" sz="1800" dirty="0" err="1">
                <a:effectLst/>
                <a:latin typeface="Times New Roman" panose="02020603050405020304" pitchFamily="18" charset="0"/>
                <a:ea typeface="Times New Roman" panose="02020603050405020304" pitchFamily="18" charset="0"/>
              </a:rPr>
              <a:t>learn.microsoft.com</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en</a:t>
            </a:r>
            <a:r>
              <a:rPr lang="en-US" sz="1800" dirty="0">
                <a:effectLst/>
                <a:latin typeface="Times New Roman" panose="02020603050405020304" pitchFamily="18" charset="0"/>
                <a:ea typeface="Times New Roman" panose="02020603050405020304" pitchFamily="18" charset="0"/>
              </a:rPr>
              <a:t>-us/</a:t>
            </a:r>
            <a:r>
              <a:rPr lang="en-US" sz="1800" dirty="0" err="1">
                <a:effectLst/>
                <a:latin typeface="Times New Roman" panose="02020603050405020304" pitchFamily="18" charset="0"/>
                <a:ea typeface="Times New Roman" panose="02020603050405020304" pitchFamily="18" charset="0"/>
              </a:rPr>
              <a:t>cpp</a:t>
            </a:r>
            <a:r>
              <a:rPr lang="en-US" sz="1800" dirty="0">
                <a:effectLst/>
                <a:latin typeface="Times New Roman" panose="02020603050405020304" pitchFamily="18" charset="0"/>
                <a:ea typeface="Times New Roman" panose="02020603050405020304" pitchFamily="18" charset="0"/>
              </a:rPr>
              <a:t>/security/</a:t>
            </a:r>
            <a:r>
              <a:rPr lang="en-US" sz="1800" dirty="0" err="1">
                <a:effectLst/>
                <a:latin typeface="Times New Roman" panose="02020603050405020304" pitchFamily="18" charset="0"/>
                <a:ea typeface="Times New Roman" panose="02020603050405020304" pitchFamily="18" charset="0"/>
              </a:rPr>
              <a:t>security-best-practices-for-cpp?view</a:t>
            </a:r>
            <a:r>
              <a:rPr lang="en-US" sz="1800" dirty="0">
                <a:effectLst/>
                <a:latin typeface="Times New Roman" panose="02020603050405020304" pitchFamily="18" charset="0"/>
                <a:ea typeface="Times New Roman" panose="02020603050405020304" pitchFamily="18" charset="0"/>
              </a:rPr>
              <a:t>=msvc-170&amp;viewFallbackFrom=vs-2019 </a:t>
            </a:r>
          </a:p>
          <a:p>
            <a:pPr marL="360045" marR="0" indent="-360045"/>
            <a:r>
              <a:rPr lang="en-US" sz="1800" dirty="0">
                <a:effectLst/>
                <a:latin typeface="Times New Roman" panose="02020603050405020304" pitchFamily="18" charset="0"/>
                <a:ea typeface="Times New Roman" panose="02020603050405020304" pitchFamily="18" charset="0"/>
              </a:rPr>
              <a:t>Vijayan, J. (2022, November 16). </a:t>
            </a:r>
            <a:r>
              <a:rPr lang="en-US" sz="1800" i="1" dirty="0">
                <a:effectLst/>
                <a:latin typeface="Times New Roman" panose="02020603050405020304" pitchFamily="18" charset="0"/>
                <a:ea typeface="Times New Roman" panose="02020603050405020304" pitchFamily="18" charset="0"/>
              </a:rPr>
              <a:t>6 </a:t>
            </a:r>
            <a:r>
              <a:rPr lang="en-US" sz="1800" i="1" dirty="0" err="1">
                <a:effectLst/>
                <a:latin typeface="Times New Roman" panose="02020603050405020304" pitchFamily="18" charset="0"/>
                <a:ea typeface="Times New Roman" panose="02020603050405020304" pitchFamily="18" charset="0"/>
              </a:rPr>
              <a:t>devsecops</a:t>
            </a:r>
            <a:r>
              <a:rPr lang="en-US" sz="1800" i="1" dirty="0">
                <a:effectLst/>
                <a:latin typeface="Times New Roman" panose="02020603050405020304" pitchFamily="18" charset="0"/>
                <a:ea typeface="Times New Roman" panose="02020603050405020304" pitchFamily="18" charset="0"/>
              </a:rPr>
              <a:t> best practices: Automate early and often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TechBeacon</a:t>
            </a: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techbeacon.com</a:t>
            </a:r>
            <a:r>
              <a:rPr lang="en-US" sz="1800" dirty="0">
                <a:effectLst/>
                <a:latin typeface="Times New Roman" panose="02020603050405020304" pitchFamily="18" charset="0"/>
                <a:ea typeface="Times New Roman" panose="02020603050405020304" pitchFamily="18" charset="0"/>
              </a:rPr>
              <a:t>/security/6-devsecops-best-practices-automate-early-often </a:t>
            </a:r>
          </a:p>
          <a:p>
            <a:pPr marL="360045" marR="0" indent="-360045"/>
            <a:r>
              <a:rPr lang="en-US" sz="1800" dirty="0">
                <a:effectLst/>
                <a:latin typeface="Times New Roman" panose="02020603050405020304" pitchFamily="18" charset="0"/>
                <a:ea typeface="Times New Roman" panose="02020603050405020304" pitchFamily="18" charset="0"/>
              </a:rPr>
              <a:t>Walker, B. (2020, December 9). </a:t>
            </a:r>
            <a:r>
              <a:rPr lang="en-US" sz="1800" i="1" dirty="0">
                <a:effectLst/>
                <a:latin typeface="Times New Roman" panose="02020603050405020304" pitchFamily="18" charset="0"/>
                <a:ea typeface="Times New Roman" panose="02020603050405020304" pitchFamily="18" charset="0"/>
              </a:rPr>
              <a:t>Different types of ERP vendors</a:t>
            </a:r>
            <a:r>
              <a:rPr lang="en-US" sz="1800" dirty="0">
                <a:effectLst/>
                <a:latin typeface="Times New Roman" panose="02020603050405020304" pitchFamily="18" charset="0"/>
                <a:ea typeface="Times New Roman" panose="02020603050405020304" pitchFamily="18" charset="0"/>
              </a:rPr>
              <a:t>. Fashion Inspiration and Discovery. https://</a:t>
            </a:r>
            <a:r>
              <a:rPr lang="en-US" sz="1800" dirty="0" err="1">
                <a:effectLst/>
                <a:latin typeface="Times New Roman" panose="02020603050405020304" pitchFamily="18" charset="0"/>
                <a:ea typeface="Times New Roman" panose="02020603050405020304" pitchFamily="18" charset="0"/>
              </a:rPr>
              <a:t>trnds.co</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hotcmfh</a:t>
            </a:r>
            <a:r>
              <a:rPr lang="en-US" sz="1800" dirty="0">
                <a:effectLst/>
                <a:latin typeface="Times New Roman" panose="02020603050405020304" pitchFamily="18" charset="0"/>
                <a:ea typeface="Times New Roman" panose="02020603050405020304" pitchFamily="18" charset="0"/>
              </a:rPr>
              <a:t>/2acab8-different-types-of-erp-vendors </a:t>
            </a:r>
          </a:p>
          <a:p>
            <a:pPr marL="360045" marR="0" indent="-360045"/>
            <a:r>
              <a:rPr lang="en-US" sz="1800" dirty="0">
                <a:effectLst/>
                <a:latin typeface="Times New Roman" panose="02020603050405020304" pitchFamily="18" charset="0"/>
                <a:ea typeface="Times New Roman" panose="02020603050405020304" pitchFamily="18" charset="0"/>
              </a:rPr>
              <a:t>Watts, S. (2020, May 12). </a:t>
            </a:r>
            <a:r>
              <a:rPr lang="en-US" sz="1800" i="1" dirty="0">
                <a:effectLst/>
                <a:latin typeface="Times New Roman" panose="02020603050405020304" pitchFamily="18" charset="0"/>
                <a:ea typeface="Times New Roman" panose="02020603050405020304" pitchFamily="18" charset="0"/>
              </a:rPr>
              <a:t>Security automation: A beginner’s guide</a:t>
            </a:r>
            <a:r>
              <a:rPr lang="en-US" sz="1800" dirty="0">
                <a:effectLst/>
                <a:latin typeface="Times New Roman" panose="02020603050405020304" pitchFamily="18" charset="0"/>
                <a:ea typeface="Times New Roman" panose="02020603050405020304" pitchFamily="18" charset="0"/>
              </a:rPr>
              <a:t>. BMC Blogs. https://</a:t>
            </a:r>
            <a:r>
              <a:rPr lang="en-US" sz="1800" dirty="0" err="1">
                <a:effectLst/>
                <a:latin typeface="Times New Roman" panose="02020603050405020304" pitchFamily="18" charset="0"/>
                <a:ea typeface="Times New Roman" panose="02020603050405020304" pitchFamily="18" charset="0"/>
              </a:rPr>
              <a:t>www.bmc.com</a:t>
            </a:r>
            <a:r>
              <a:rPr lang="en-US" sz="1800" dirty="0">
                <a:effectLst/>
                <a:latin typeface="Times New Roman" panose="02020603050405020304" pitchFamily="18" charset="0"/>
                <a:ea typeface="Times New Roman" panose="02020603050405020304" pitchFamily="18" charset="0"/>
              </a:rPr>
              <a:t>/blogs/security-automation/ </a:t>
            </a:r>
          </a:p>
          <a:p>
            <a:pPr marL="360045" marR="0" indent="-360045"/>
            <a:r>
              <a:rPr lang="en-US" sz="1800" i="1" dirty="0">
                <a:effectLst/>
                <a:latin typeface="Times New Roman" panose="02020603050405020304" pitchFamily="18" charset="0"/>
                <a:ea typeface="Times New Roman" panose="02020603050405020304" pitchFamily="18" charset="0"/>
              </a:rPr>
              <a:t>What is a tech stack? what tools do popular tech companies use in 2023?</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StackShare</a:t>
            </a:r>
            <a:r>
              <a:rPr lang="en-US" sz="1800" dirty="0">
                <a:effectLst/>
                <a:latin typeface="Times New Roman" panose="02020603050405020304" pitchFamily="18" charset="0"/>
                <a:ea typeface="Times New Roman" panose="02020603050405020304" pitchFamily="18" charset="0"/>
              </a:rPr>
              <a:t>. (n.d.). https://</a:t>
            </a:r>
            <a:r>
              <a:rPr lang="en-US" sz="1800" dirty="0" err="1">
                <a:effectLst/>
                <a:latin typeface="Times New Roman" panose="02020603050405020304" pitchFamily="18" charset="0"/>
                <a:ea typeface="Times New Roman" panose="02020603050405020304" pitchFamily="18" charset="0"/>
              </a:rPr>
              <a:t>www.stackshare.io</a:t>
            </a:r>
            <a:r>
              <a:rPr lang="en-US" sz="1800" dirty="0">
                <a:effectLst/>
                <a:latin typeface="Times New Roman" panose="02020603050405020304" pitchFamily="18" charset="0"/>
                <a:ea typeface="Times New Roman" panose="02020603050405020304" pitchFamily="18" charset="0"/>
              </a:rPr>
              <a:t>/stacks </a:t>
            </a:r>
          </a:p>
          <a:p>
            <a:pPr marL="360045" marR="0" indent="-360045"/>
            <a:r>
              <a:rPr lang="en-US" sz="1800" i="1" dirty="0">
                <a:effectLst/>
                <a:latin typeface="Times New Roman" panose="02020603050405020304" pitchFamily="18" charset="0"/>
                <a:ea typeface="Times New Roman" panose="02020603050405020304" pitchFamily="18" charset="0"/>
              </a:rPr>
              <a:t>XOR encryption</a:t>
            </a:r>
            <a:r>
              <a:rPr lang="en-US" sz="1800" dirty="0">
                <a:effectLst/>
                <a:latin typeface="Times New Roman" panose="02020603050405020304" pitchFamily="18" charset="0"/>
                <a:ea typeface="Times New Roman" panose="02020603050405020304" pitchFamily="18" charset="0"/>
              </a:rPr>
              <a:t>. Programming Algorithms. (2017, April 11). https://</a:t>
            </a:r>
            <a:r>
              <a:rPr lang="en-US" sz="1800" dirty="0" err="1">
                <a:effectLst/>
                <a:latin typeface="Times New Roman" panose="02020603050405020304" pitchFamily="18" charset="0"/>
                <a:ea typeface="Times New Roman" panose="02020603050405020304" pitchFamily="18" charset="0"/>
              </a:rPr>
              <a:t>www.programmingalgorithms.com</a:t>
            </a:r>
            <a:r>
              <a:rPr lang="en-US" sz="1800" dirty="0">
                <a:effectLst/>
                <a:latin typeface="Times New Roman" panose="02020603050405020304" pitchFamily="18" charset="0"/>
                <a:ea typeface="Times New Roman" panose="02020603050405020304" pitchFamily="18" charset="0"/>
              </a:rPr>
              <a:t>/algorithm/</a:t>
            </a:r>
            <a:r>
              <a:rPr lang="en-US" sz="1800" dirty="0" err="1">
                <a:effectLst/>
                <a:latin typeface="Times New Roman" panose="02020603050405020304" pitchFamily="18" charset="0"/>
                <a:ea typeface="Times New Roman" panose="02020603050405020304" pitchFamily="18" charset="0"/>
              </a:rPr>
              <a:t>xor</a:t>
            </a:r>
            <a:r>
              <a:rPr lang="en-US" sz="1800" dirty="0">
                <a:effectLst/>
                <a:latin typeface="Times New Roman" panose="02020603050405020304" pitchFamily="18" charset="0"/>
                <a:ea typeface="Times New Roman" panose="02020603050405020304" pitchFamily="18" charset="0"/>
              </a:rPr>
              <a:t>-encryption/</a:t>
            </a:r>
            <a:r>
              <a:rPr lang="en-US" sz="1800" dirty="0" err="1">
                <a:effectLst/>
                <a:latin typeface="Times New Roman" panose="02020603050405020304" pitchFamily="18" charset="0"/>
                <a:ea typeface="Times New Roman" panose="02020603050405020304" pitchFamily="18" charset="0"/>
              </a:rPr>
              <a:t>cpp</a:t>
            </a:r>
            <a:r>
              <a:rPr lang="en-US" sz="1800" dirty="0">
                <a:effectLst/>
                <a:latin typeface="Times New Roman" panose="02020603050405020304" pitchFamily="18" charset="0"/>
                <a:ea typeface="Times New Roman" panose="02020603050405020304" pitchFamily="18" charset="0"/>
              </a:rPr>
              <a:t>/ </a:t>
            </a: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16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9600" dirty="0">
                <a:effectLst/>
              </a:rPr>
              <a:t>Morris. (2022, July 27). </a:t>
            </a:r>
            <a:r>
              <a:rPr lang="en-US" sz="9600" i="1" dirty="0">
                <a:effectLst/>
              </a:rPr>
              <a:t>Combining static application security testing (SAST) and software composition analysis (SCA) tools</a:t>
            </a:r>
            <a:r>
              <a:rPr lang="en-US" sz="9600" dirty="0">
                <a:effectLst/>
              </a:rPr>
              <a:t>. Access Pass Plugin. https://</a:t>
            </a:r>
            <a:r>
              <a:rPr lang="en-US" sz="9600" dirty="0" err="1">
                <a:effectLst/>
              </a:rPr>
              <a:t>accesspassplugin.com</a:t>
            </a:r>
            <a:r>
              <a:rPr lang="en-US" sz="9600" dirty="0">
                <a:effectLst/>
              </a:rPr>
              <a:t>/combining-static-application-security-testing-sast-and-software-composition-analysis-sca-tools.html </a:t>
            </a: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3200" dirty="0">
                <a:effectLst/>
              </a:rPr>
              <a:t>Georgieva, M. (2022, February 17). </a:t>
            </a:r>
            <a:r>
              <a:rPr lang="en-US" sz="3200" i="1" dirty="0">
                <a:effectLst/>
              </a:rPr>
              <a:t>Here is the difference between quality assurance and quality control!</a:t>
            </a:r>
            <a:r>
              <a:rPr lang="en-US" sz="3200" dirty="0">
                <a:effectLst/>
              </a:rPr>
              <a:t>. </a:t>
            </a:r>
            <a:r>
              <a:rPr lang="en-US" sz="3200" dirty="0" err="1">
                <a:effectLst/>
              </a:rPr>
              <a:t>Donatix</a:t>
            </a:r>
            <a:r>
              <a:rPr lang="en-US" sz="3200" dirty="0">
                <a:effectLst/>
              </a:rPr>
              <a:t>. https://</a:t>
            </a:r>
            <a:r>
              <a:rPr lang="en-US" sz="3200" dirty="0" err="1">
                <a:effectLst/>
              </a:rPr>
              <a:t>donatix.net</a:t>
            </a:r>
            <a:r>
              <a:rPr lang="en-US" sz="3200" dirty="0">
                <a:effectLst/>
              </a:rPr>
              <a:t>/difference-between-quality-assurance-quality-control/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800" dirty="0">
                <a:effectLst/>
              </a:rPr>
              <a:t>Walker, B. (2020, December 9). </a:t>
            </a:r>
            <a:r>
              <a:rPr lang="en-US" sz="4800" i="1" dirty="0">
                <a:effectLst/>
              </a:rPr>
              <a:t>Different types of ERP vendors</a:t>
            </a:r>
            <a:r>
              <a:rPr lang="en-US" sz="4800" dirty="0">
                <a:effectLst/>
              </a:rPr>
              <a:t>. Fashion Inspiration and Discovery. https://</a:t>
            </a:r>
            <a:r>
              <a:rPr lang="en-US" sz="4800" dirty="0" err="1">
                <a:effectLst/>
              </a:rPr>
              <a:t>trnds.co</a:t>
            </a:r>
            <a:r>
              <a:rPr lang="en-US" sz="4800" dirty="0">
                <a:effectLst/>
              </a:rPr>
              <a:t>/</a:t>
            </a:r>
            <a:r>
              <a:rPr lang="en-US" sz="4800" dirty="0" err="1">
                <a:effectLst/>
              </a:rPr>
              <a:t>hotcmfh</a:t>
            </a:r>
            <a:r>
              <a:rPr lang="en-US" sz="4800" dirty="0">
                <a:effectLst/>
              </a:rPr>
              <a:t>/2acab8-different-types-of-erp-vendors </a:t>
            </a:r>
          </a:p>
          <a:p>
            <a:endParaRPr lang="en-US" sz="3200" dirty="0">
              <a:effectLst/>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effectLst/>
              </a:rPr>
              <a:t>Spiezle</a:t>
            </a:r>
            <a:r>
              <a:rPr lang="en-US" dirty="0">
                <a:effectLst/>
              </a:rPr>
              <a:t>, C. (2016, March 9). </a:t>
            </a:r>
            <a:r>
              <a:rPr lang="en-US" i="1" dirty="0">
                <a:effectLst/>
              </a:rPr>
              <a:t>Data breaches: Learn from the business next door</a:t>
            </a:r>
            <a:r>
              <a:rPr lang="en-US" dirty="0">
                <a:effectLst/>
              </a:rPr>
              <a:t>. Total Retail. https://</a:t>
            </a:r>
            <a:r>
              <a:rPr lang="en-US" dirty="0" err="1">
                <a:effectLst/>
              </a:rPr>
              <a:t>www.mytotalretail.com</a:t>
            </a:r>
            <a:r>
              <a:rPr lang="en-US" dirty="0">
                <a:effectLst/>
              </a:rPr>
              <a:t>/article/data-breaches-learning-from-the-business-next-door/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i="1" dirty="0">
                <a:effectLst/>
              </a:rPr>
              <a:t>SQL tutorial</a:t>
            </a:r>
            <a:r>
              <a:rPr lang="en-US" dirty="0">
                <a:effectLst/>
              </a:rPr>
              <a:t>. SQLZOO. (n.d.). https://</a:t>
            </a:r>
            <a:r>
              <a:rPr lang="en-US" dirty="0" err="1">
                <a:effectLst/>
              </a:rPr>
              <a:t>sqlzoo.net</a:t>
            </a:r>
            <a:r>
              <a:rPr lang="en-US" dirty="0">
                <a:effectLst/>
              </a:rPr>
              <a:t>/wiki/</a:t>
            </a:r>
            <a:r>
              <a:rPr lang="en-US" dirty="0" err="1">
                <a:effectLst/>
              </a:rPr>
              <a:t>SQL_Tutorial</a:t>
            </a:r>
            <a:r>
              <a:rPr lang="en-US" dirty="0">
                <a:effectLst/>
              </a:rPr>
              <a:t> </a:t>
            </a:r>
          </a:p>
        </p:txBody>
      </p:sp>
    </p:spTree>
    <p:extLst>
      <p:ext uri="{BB962C8B-B14F-4D97-AF65-F5344CB8AC3E}">
        <p14:creationId xmlns:p14="http://schemas.microsoft.com/office/powerpoint/2010/main" val="70168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9.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Aaron Ciminelli </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sz="1850" b="0" i="0" dirty="0">
                <a:solidFill>
                  <a:schemeClr val="bg1"/>
                </a:solidFill>
                <a:effectLst/>
                <a:latin typeface="Century Gothic" panose="020B0502020202020204" pitchFamily="34" charset="0"/>
              </a:rPr>
              <a:t>CS-405-T5550 Secure Coding 23EW5</a:t>
            </a:r>
          </a:p>
          <a:p>
            <a:pPr marL="0" lvl="0" indent="0" algn="l" rtl="0">
              <a:lnSpc>
                <a:spcPct val="70000"/>
              </a:lnSpc>
              <a:spcBef>
                <a:spcPts val="1000"/>
              </a:spcBef>
              <a:spcAft>
                <a:spcPts val="0"/>
              </a:spcAft>
              <a:buSzPts val="1850"/>
              <a:buNone/>
            </a:pPr>
            <a:r>
              <a:rPr lang="en-US" sz="1850" dirty="0">
                <a:solidFill>
                  <a:schemeClr val="bg1"/>
                </a:solidFill>
                <a:latin typeface="Century Gothic" panose="020B0502020202020204" pitchFamily="34" charset="0"/>
              </a:rPr>
              <a:t>Professor Mike Prasad </a:t>
            </a:r>
          </a:p>
          <a:p>
            <a:pPr marL="0" lvl="0" indent="0" algn="l" rtl="0">
              <a:lnSpc>
                <a:spcPct val="70000"/>
              </a:lnSpc>
              <a:spcBef>
                <a:spcPts val="1000"/>
              </a:spcBef>
              <a:spcAft>
                <a:spcPts val="0"/>
              </a:spcAft>
              <a:buSzPts val="1850"/>
              <a:buNone/>
            </a:pPr>
            <a:r>
              <a:rPr lang="en-US" sz="1850" i="1" dirty="0">
                <a:solidFill>
                  <a:schemeClr val="bg1"/>
                </a:solidFill>
                <a:latin typeface="Century Gothic" panose="020B0502020202020204" pitchFamily="34" charset="0"/>
              </a:rPr>
              <a:t>June 18th, 2023</a:t>
            </a:r>
          </a:p>
          <a:p>
            <a:pPr marL="0" lvl="0" indent="0" algn="l" rtl="0">
              <a:lnSpc>
                <a:spcPct val="70000"/>
              </a:lnSpc>
              <a:spcBef>
                <a:spcPts val="1000"/>
              </a:spcBef>
              <a:spcAft>
                <a:spcPts val="0"/>
              </a:spcAft>
              <a:buSzPts val="1850"/>
              <a:buNone/>
            </a:pPr>
            <a:r>
              <a:rPr lang="en-US" sz="1850" i="1" dirty="0">
                <a:solidFill>
                  <a:schemeClr val="bg1"/>
                </a:solidFill>
                <a:latin typeface="Century Gothic" panose="020B0502020202020204" pitchFamily="34" charset="0"/>
              </a:rPr>
              <a:t>https://</a:t>
            </a:r>
            <a:r>
              <a:rPr lang="en-US" sz="1850" i="1" dirty="0" err="1">
                <a:solidFill>
                  <a:schemeClr val="bg1"/>
                </a:solidFill>
                <a:latin typeface="Century Gothic" panose="020B0502020202020204" pitchFamily="34" charset="0"/>
              </a:rPr>
              <a:t>youtu.be</a:t>
            </a:r>
            <a:r>
              <a:rPr lang="en-US" sz="1850" i="1" dirty="0">
                <a:solidFill>
                  <a:schemeClr val="bg1"/>
                </a:solidFill>
                <a:latin typeface="Century Gothic" panose="020B0502020202020204" pitchFamily="34" charset="0"/>
              </a:rPr>
              <a:t>/</a:t>
            </a:r>
            <a:r>
              <a:rPr lang="en-US" sz="1850" i="1">
                <a:solidFill>
                  <a:schemeClr val="bg1"/>
                </a:solidFill>
                <a:latin typeface="Century Gothic" panose="020B0502020202020204" pitchFamily="34" charset="0"/>
              </a:rPr>
              <a:t>BuGHBM_w_cU</a:t>
            </a:r>
            <a:endParaRPr lang="en-US" sz="1850" i="1" dirty="0">
              <a:solidFill>
                <a:schemeClr val="bg1"/>
              </a:solidFill>
              <a:latin typeface="Century Gothic" panose="020B0502020202020204" pitchFamily="34" charset="0"/>
            </a:endParaRP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extLst>
              <a:ext uri="{FF2B5EF4-FFF2-40B4-BE49-F238E27FC236}">
                <a16:creationId xmlns:a16="http://schemas.microsoft.com/office/drawing/2014/main" id="{FC973F2A-2794-6C36-E3E7-EFB38D2100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34484"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66"/>
    </mc:Choice>
    <mc:Fallback>
      <p:transition spd="slow" advTm="1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b="1" i="0" dirty="0">
                <a:effectLst/>
                <a:latin typeface="Söhne"/>
              </a:rPr>
              <a:t> SQL Injection Test 2: Tautology Test</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lgn="l">
              <a:buNone/>
            </a:pPr>
            <a:r>
              <a:rPr lang="en-US" b="0" i="1" dirty="0">
                <a:solidFill>
                  <a:srgbClr val="D1D5DB"/>
                </a:solidFill>
                <a:effectLst/>
                <a:latin typeface="Söhne"/>
              </a:rPr>
              <a:t>Question for test: Can a tautology-based SQL Injection attack successfully bypass the login?</a:t>
            </a:r>
            <a:endParaRPr lang="en-US" b="0" i="0" dirty="0">
              <a:solidFill>
                <a:srgbClr val="D1D5DB"/>
              </a:solidFill>
              <a:effectLst/>
              <a:latin typeface="Söhne"/>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8DDDDF5A-2E5A-F27E-E3EF-B551877D57DD}"/>
              </a:ext>
            </a:extLst>
          </p:cNvPr>
          <p:cNvSpPr txBox="1"/>
          <p:nvPr/>
        </p:nvSpPr>
        <p:spPr>
          <a:xfrm>
            <a:off x="7832124" y="3240366"/>
            <a:ext cx="3555142" cy="2246769"/>
          </a:xfrm>
          <a:prstGeom prst="rect">
            <a:avLst/>
          </a:prstGeom>
          <a:noFill/>
        </p:spPr>
        <p:txBody>
          <a:bodyPr wrap="square" rtlCol="0">
            <a:spAutoFit/>
          </a:bodyPr>
          <a:lstStyle/>
          <a:p>
            <a:r>
              <a:rPr lang="en-US" dirty="0">
                <a:solidFill>
                  <a:schemeClr val="bg1"/>
                </a:solidFill>
              </a:rPr>
              <a:t>Results:</a:t>
            </a:r>
          </a:p>
          <a:p>
            <a:endParaRPr lang="en-US" dirty="0">
              <a:solidFill>
                <a:schemeClr val="bg1"/>
              </a:solidFill>
            </a:endParaRPr>
          </a:p>
          <a:p>
            <a:r>
              <a:rPr lang="en-US" dirty="0">
                <a:solidFill>
                  <a:schemeClr val="bg1"/>
                </a:solidFill>
              </a:rPr>
              <a:t>In this test, an attacker might input something like "admin' OR '1'='1" in the username field and a random value in the password field. This could bypass the login if the application is vulnerable, as the SQL query will always return true, even though the password is incorrect. If the application is secure, the login attempt should fail.</a:t>
            </a:r>
          </a:p>
        </p:txBody>
      </p:sp>
      <p:pic>
        <p:nvPicPr>
          <p:cNvPr id="4" name="Picture 3">
            <a:extLst>
              <a:ext uri="{FF2B5EF4-FFF2-40B4-BE49-F238E27FC236}">
                <a16:creationId xmlns:a16="http://schemas.microsoft.com/office/drawing/2014/main" id="{83A06421-285E-B4BE-FCB3-A5086878034C}"/>
              </a:ext>
            </a:extLst>
          </p:cNvPr>
          <p:cNvPicPr>
            <a:picLocks noChangeAspect="1"/>
          </p:cNvPicPr>
          <p:nvPr/>
        </p:nvPicPr>
        <p:blipFill>
          <a:blip r:embed="rId7"/>
          <a:stretch>
            <a:fillRect/>
          </a:stretch>
        </p:blipFill>
        <p:spPr>
          <a:xfrm>
            <a:off x="559143" y="2810476"/>
            <a:ext cx="7086600" cy="3708400"/>
          </a:xfrm>
          <a:prstGeom prst="rect">
            <a:avLst/>
          </a:prstGeom>
        </p:spPr>
      </p:pic>
      <p:pic>
        <p:nvPicPr>
          <p:cNvPr id="13" name="Audio 12">
            <a:extLst>
              <a:ext uri="{FF2B5EF4-FFF2-40B4-BE49-F238E27FC236}">
                <a16:creationId xmlns:a16="http://schemas.microsoft.com/office/drawing/2014/main" id="{9044635B-65AC-6095-671C-0F87FDCB1B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10708554"/>
      </p:ext>
    </p:extLst>
  </p:cSld>
  <p:clrMapOvr>
    <a:masterClrMapping/>
  </p:clrMapOvr>
  <mc:AlternateContent xmlns:mc="http://schemas.openxmlformats.org/markup-compatibility/2006">
    <mc:Choice xmlns:p14="http://schemas.microsoft.com/office/powerpoint/2010/main" Requires="p14">
      <p:transition spd="slow" p14:dur="2000" advTm="40059"/>
    </mc:Choice>
    <mc:Fallback>
      <p:transition spd="slow" advTm="40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359243" y="764373"/>
            <a:ext cx="1014695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b="1" i="0" dirty="0">
                <a:effectLst/>
                <a:latin typeface="Söhne"/>
              </a:rPr>
              <a:t> SQL Injection Test 3: Comment Character Test</a:t>
            </a:r>
            <a:endParaRPr dirty="0"/>
          </a:p>
        </p:txBody>
      </p:sp>
      <p:sp>
        <p:nvSpPr>
          <p:cNvPr id="196" name="Google Shape;196;g9504e29505_0_0"/>
          <p:cNvSpPr txBox="1">
            <a:spLocks noGrp="1"/>
          </p:cNvSpPr>
          <p:nvPr>
            <p:ph type="body" idx="1"/>
          </p:nvPr>
        </p:nvSpPr>
        <p:spPr>
          <a:xfrm>
            <a:off x="685800" y="2194559"/>
            <a:ext cx="10820400" cy="4395191"/>
          </a:xfrm>
          <a:prstGeom prst="rect">
            <a:avLst/>
          </a:prstGeom>
          <a:noFill/>
          <a:ln>
            <a:noFill/>
          </a:ln>
        </p:spPr>
        <p:txBody>
          <a:bodyPr spcFirstLastPara="1" wrap="square" lIns="91425" tIns="45700" rIns="91425" bIns="45700" anchor="t" anchorCtr="0">
            <a:noAutofit/>
          </a:bodyPr>
          <a:lstStyle/>
          <a:p>
            <a:pPr marL="114300" indent="0" algn="l">
              <a:buNone/>
            </a:pPr>
            <a:r>
              <a:rPr lang="en-US" b="0" i="1" dirty="0">
                <a:solidFill>
                  <a:srgbClr val="D1D5DB"/>
                </a:solidFill>
                <a:effectLst/>
                <a:latin typeface="Söhne"/>
              </a:rPr>
              <a:t>Question for test: What happens when SQL comment characters are inputted into the username and password fields?</a:t>
            </a:r>
            <a:endParaRPr lang="en-US" b="0" i="0" dirty="0">
              <a:solidFill>
                <a:srgbClr val="D1D5DB"/>
              </a:solidFill>
              <a:effectLst/>
              <a:latin typeface="Söhne"/>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8DDDDF5A-2E5A-F27E-E3EF-B551877D57DD}"/>
              </a:ext>
            </a:extLst>
          </p:cNvPr>
          <p:cNvSpPr txBox="1"/>
          <p:nvPr/>
        </p:nvSpPr>
        <p:spPr>
          <a:xfrm>
            <a:off x="6901248" y="3542763"/>
            <a:ext cx="4211595" cy="2031325"/>
          </a:xfrm>
          <a:prstGeom prst="rect">
            <a:avLst/>
          </a:prstGeom>
          <a:noFill/>
        </p:spPr>
        <p:txBody>
          <a:bodyPr wrap="square" rtlCol="0">
            <a:spAutoFit/>
          </a:bodyPr>
          <a:lstStyle/>
          <a:p>
            <a:r>
              <a:rPr lang="en-US" dirty="0">
                <a:solidFill>
                  <a:schemeClr val="bg1"/>
                </a:solidFill>
              </a:rPr>
              <a:t>Results:</a:t>
            </a:r>
          </a:p>
          <a:p>
            <a:endParaRPr lang="en-US" dirty="0">
              <a:solidFill>
                <a:schemeClr val="bg1"/>
              </a:solidFill>
            </a:endParaRPr>
          </a:p>
          <a:p>
            <a:r>
              <a:rPr lang="en-US" dirty="0">
                <a:solidFill>
                  <a:schemeClr val="bg1"/>
                </a:solidFill>
              </a:rPr>
              <a:t>The attacker might input something like "admin' --" into the username field and a random value into the password field. This could indicate the password check in the SQL query if the application is vulnerable, allowing the attacker to bypass the login. If the application is secure, the login attempt should fail.</a:t>
            </a:r>
          </a:p>
        </p:txBody>
      </p:sp>
      <p:pic>
        <p:nvPicPr>
          <p:cNvPr id="4" name="Picture 3">
            <a:extLst>
              <a:ext uri="{FF2B5EF4-FFF2-40B4-BE49-F238E27FC236}">
                <a16:creationId xmlns:a16="http://schemas.microsoft.com/office/drawing/2014/main" id="{98EB3B02-64A6-1832-1785-A2DB821F1951}"/>
              </a:ext>
            </a:extLst>
          </p:cNvPr>
          <p:cNvPicPr>
            <a:picLocks noChangeAspect="1"/>
          </p:cNvPicPr>
          <p:nvPr/>
        </p:nvPicPr>
        <p:blipFill>
          <a:blip r:embed="rId7"/>
          <a:stretch>
            <a:fillRect/>
          </a:stretch>
        </p:blipFill>
        <p:spPr>
          <a:xfrm>
            <a:off x="743465" y="3044897"/>
            <a:ext cx="5764427" cy="3544853"/>
          </a:xfrm>
          <a:prstGeom prst="rect">
            <a:avLst/>
          </a:prstGeom>
        </p:spPr>
      </p:pic>
      <p:pic>
        <p:nvPicPr>
          <p:cNvPr id="15" name="Audio 14">
            <a:extLst>
              <a:ext uri="{FF2B5EF4-FFF2-40B4-BE49-F238E27FC236}">
                <a16:creationId xmlns:a16="http://schemas.microsoft.com/office/drawing/2014/main" id="{B57F834D-5909-73FA-1D39-02407D6566B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2659426"/>
      </p:ext>
    </p:extLst>
  </p:cSld>
  <p:clrMapOvr>
    <a:masterClrMapping/>
  </p:clrMapOvr>
  <mc:AlternateContent xmlns:mc="http://schemas.openxmlformats.org/markup-compatibility/2006">
    <mc:Choice xmlns:p14="http://schemas.microsoft.com/office/powerpoint/2010/main" Requires="p14">
      <p:transition spd="slow" p14:dur="2000" advTm="48865"/>
    </mc:Choice>
    <mc:Fallback>
      <p:transition spd="slow" advTm="4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83490"/>
            <a:ext cx="1014695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b="1" i="0" dirty="0">
                <a:effectLst/>
                <a:latin typeface="Söhne"/>
              </a:rPr>
              <a:t>SQL Injection Test 5: Automated Tool Test</a:t>
            </a:r>
            <a:endParaRPr dirty="0"/>
          </a:p>
        </p:txBody>
      </p:sp>
      <p:sp>
        <p:nvSpPr>
          <p:cNvPr id="196" name="Google Shape;196;g9504e29505_0_0"/>
          <p:cNvSpPr txBox="1">
            <a:spLocks noGrp="1"/>
          </p:cNvSpPr>
          <p:nvPr>
            <p:ph type="body" idx="1"/>
          </p:nvPr>
        </p:nvSpPr>
        <p:spPr>
          <a:xfrm>
            <a:off x="685800" y="1823857"/>
            <a:ext cx="10820400" cy="4395191"/>
          </a:xfrm>
          <a:prstGeom prst="rect">
            <a:avLst/>
          </a:prstGeom>
          <a:noFill/>
          <a:ln>
            <a:noFill/>
          </a:ln>
        </p:spPr>
        <p:txBody>
          <a:bodyPr spcFirstLastPara="1" wrap="square" lIns="91425" tIns="45700" rIns="91425" bIns="45700" anchor="t" anchorCtr="0">
            <a:noAutofit/>
          </a:bodyPr>
          <a:lstStyle/>
          <a:p>
            <a:pPr marL="114300" indent="0" algn="l">
              <a:buNone/>
            </a:pPr>
            <a:r>
              <a:rPr lang="en-US" b="0" i="1" dirty="0">
                <a:solidFill>
                  <a:srgbClr val="D1D5DB"/>
                </a:solidFill>
                <a:effectLst/>
                <a:latin typeface="Söhne"/>
              </a:rPr>
              <a:t>Question for test: Can an automated SQL Injection tool successfully find and exploit a vulnerability?</a:t>
            </a:r>
            <a:endParaRPr lang="en-US" b="0" i="0" dirty="0">
              <a:solidFill>
                <a:srgbClr val="D1D5DB"/>
              </a:solidFill>
              <a:effectLst/>
              <a:latin typeface="Söhne"/>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8DDDDF5A-2E5A-F27E-E3EF-B551877D57DD}"/>
              </a:ext>
            </a:extLst>
          </p:cNvPr>
          <p:cNvSpPr txBox="1"/>
          <p:nvPr/>
        </p:nvSpPr>
        <p:spPr>
          <a:xfrm>
            <a:off x="1195547" y="4588518"/>
            <a:ext cx="8731047" cy="1815882"/>
          </a:xfrm>
          <a:prstGeom prst="rect">
            <a:avLst/>
          </a:prstGeom>
          <a:noFill/>
        </p:spPr>
        <p:txBody>
          <a:bodyPr wrap="square" rtlCol="0">
            <a:spAutoFit/>
          </a:bodyPr>
          <a:lstStyle/>
          <a:p>
            <a:r>
              <a:rPr lang="en-US" dirty="0">
                <a:solidFill>
                  <a:schemeClr val="bg1"/>
                </a:solidFill>
              </a:rPr>
              <a:t>Results:</a:t>
            </a:r>
          </a:p>
          <a:p>
            <a:endParaRPr lang="en-US" dirty="0">
              <a:solidFill>
                <a:schemeClr val="bg1"/>
              </a:solidFill>
            </a:endParaRPr>
          </a:p>
          <a:p>
            <a:pPr algn="l"/>
            <a:r>
              <a:rPr lang="en-US" b="0" i="0" dirty="0">
                <a:solidFill>
                  <a:srgbClr val="D1D5DB"/>
                </a:solidFill>
                <a:effectLst/>
                <a:latin typeface="Söhne"/>
              </a:rPr>
              <a:t>In this test, an automated tool like sqlmap is used to attempt to find and exploit SQL Injection vulnerabilities. If the application is vulnerable, the tool might be able to exploit it. If the application is secure, the tool should not be able to find or exploit any vulnerabilities.</a:t>
            </a:r>
          </a:p>
          <a:p>
            <a:pPr algn="l"/>
            <a:endParaRPr lang="en-US" b="0" i="0" dirty="0">
              <a:solidFill>
                <a:srgbClr val="D1D5DB"/>
              </a:solidFill>
              <a:effectLst/>
              <a:latin typeface="Söhne"/>
            </a:endParaRPr>
          </a:p>
          <a:p>
            <a:pPr algn="l"/>
            <a:r>
              <a:rPr lang="en-US" b="0" i="0" dirty="0">
                <a:solidFill>
                  <a:srgbClr val="D1D5DB"/>
                </a:solidFill>
                <a:effectLst/>
                <a:latin typeface="Söhne"/>
              </a:rPr>
              <a:t>These tests will provide positive (the application is secure) and negative (the application is vulnerable) results. The application should pass all tests to ensure it is secure against SQL Injection attacks.</a:t>
            </a:r>
          </a:p>
        </p:txBody>
      </p:sp>
      <p:pic>
        <p:nvPicPr>
          <p:cNvPr id="5" name="Picture 4">
            <a:extLst>
              <a:ext uri="{FF2B5EF4-FFF2-40B4-BE49-F238E27FC236}">
                <a16:creationId xmlns:a16="http://schemas.microsoft.com/office/drawing/2014/main" id="{EB3B3D95-E8D9-6BEF-1EDE-B83A1A1C407D}"/>
              </a:ext>
            </a:extLst>
          </p:cNvPr>
          <p:cNvPicPr>
            <a:picLocks noChangeAspect="1"/>
          </p:cNvPicPr>
          <p:nvPr/>
        </p:nvPicPr>
        <p:blipFill>
          <a:blip r:embed="rId7"/>
          <a:stretch>
            <a:fillRect/>
          </a:stretch>
        </p:blipFill>
        <p:spPr>
          <a:xfrm>
            <a:off x="2380595" y="2815666"/>
            <a:ext cx="6794500" cy="1587500"/>
          </a:xfrm>
          <a:prstGeom prst="rect">
            <a:avLst/>
          </a:prstGeom>
        </p:spPr>
      </p:pic>
      <p:pic>
        <p:nvPicPr>
          <p:cNvPr id="14" name="Audio 13">
            <a:extLst>
              <a:ext uri="{FF2B5EF4-FFF2-40B4-BE49-F238E27FC236}">
                <a16:creationId xmlns:a16="http://schemas.microsoft.com/office/drawing/2014/main" id="{E34043D4-5677-57D3-923F-D8BE4873E6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189564812"/>
      </p:ext>
    </p:extLst>
  </p:cSld>
  <p:clrMapOvr>
    <a:masterClrMapping/>
  </p:clrMapOvr>
  <mc:AlternateContent xmlns:mc="http://schemas.openxmlformats.org/markup-compatibility/2006">
    <mc:Choice xmlns:p14="http://schemas.microsoft.com/office/powerpoint/2010/main" Requires="p14">
      <p:transition spd="slow" p14:dur="2000" advTm="84944"/>
    </mc:Choice>
    <mc:Fallback>
      <p:transition spd="slow" advTm="84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98437006-ACBD-2490-D29B-A395BD6C18B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33"/>
    </mc:Choice>
    <mc:Fallback>
      <p:transition spd="slow" advTm="2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1"/>
            <a:ext cx="10820400" cy="114922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DEVSECOPS: This is a continual process, and you'll likely use your security tools regularly to scan your application for vulnerabilities and to ensure that any updates or patches don't introduce new security issues.</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21E60AA0-EBE5-9169-753C-ED82B3CEEB12}"/>
              </a:ext>
            </a:extLst>
          </p:cNvPr>
          <p:cNvSpPr txBox="1"/>
          <p:nvPr/>
        </p:nvSpPr>
        <p:spPr>
          <a:xfrm>
            <a:off x="757882" y="3327058"/>
            <a:ext cx="3080950" cy="1384995"/>
          </a:xfrm>
          <a:prstGeom prst="rect">
            <a:avLst/>
          </a:prstGeom>
          <a:noFill/>
        </p:spPr>
        <p:txBody>
          <a:bodyPr wrap="square" rtlCol="0">
            <a:spAutoFit/>
          </a:bodyPr>
          <a:lstStyle/>
          <a:p>
            <a:r>
              <a:rPr lang="en-US" dirty="0">
                <a:solidFill>
                  <a:schemeClr val="bg1"/>
                </a:solidFill>
              </a:rPr>
              <a:t>Preproduction: </a:t>
            </a:r>
            <a:br>
              <a:rPr lang="en-US" dirty="0">
                <a:solidFill>
                  <a:schemeClr val="bg1"/>
                </a:solidFill>
              </a:rPr>
            </a:br>
            <a:r>
              <a:rPr lang="en-US" dirty="0">
                <a:solidFill>
                  <a:schemeClr val="bg1"/>
                </a:solidFill>
              </a:rPr>
              <a:t>Assess and Plan</a:t>
            </a:r>
          </a:p>
          <a:p>
            <a:r>
              <a:rPr lang="en-US" dirty="0">
                <a:solidFill>
                  <a:schemeClr val="bg1"/>
                </a:solidFill>
              </a:rPr>
              <a:t>Design</a:t>
            </a:r>
            <a:br>
              <a:rPr lang="en-US" dirty="0">
                <a:solidFill>
                  <a:schemeClr val="bg1"/>
                </a:solidFill>
              </a:rPr>
            </a:br>
            <a:r>
              <a:rPr lang="en-US" dirty="0">
                <a:solidFill>
                  <a:schemeClr val="bg1"/>
                </a:solidFill>
              </a:rPr>
              <a:t>Build</a:t>
            </a:r>
            <a:br>
              <a:rPr lang="en-US" dirty="0">
                <a:solidFill>
                  <a:schemeClr val="bg1"/>
                </a:solidFill>
              </a:rPr>
            </a:br>
            <a:r>
              <a:rPr lang="en-US" dirty="0">
                <a:solidFill>
                  <a:schemeClr val="bg1"/>
                </a:solidFill>
              </a:rPr>
              <a:t>Verify and Test</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613E73D2-78AA-E174-B801-1491AFE2300A}"/>
              </a:ext>
            </a:extLst>
          </p:cNvPr>
          <p:cNvSpPr txBox="1"/>
          <p:nvPr/>
        </p:nvSpPr>
        <p:spPr>
          <a:xfrm>
            <a:off x="2561970" y="3327058"/>
            <a:ext cx="3080950" cy="1384995"/>
          </a:xfrm>
          <a:prstGeom prst="rect">
            <a:avLst/>
          </a:prstGeom>
          <a:noFill/>
        </p:spPr>
        <p:txBody>
          <a:bodyPr wrap="square" rtlCol="0">
            <a:spAutoFit/>
          </a:bodyPr>
          <a:lstStyle/>
          <a:p>
            <a:r>
              <a:rPr lang="en-US" dirty="0">
                <a:solidFill>
                  <a:schemeClr val="bg1"/>
                </a:solidFill>
              </a:rPr>
              <a:t>Production: </a:t>
            </a:r>
            <a:br>
              <a:rPr lang="en-US" dirty="0">
                <a:solidFill>
                  <a:schemeClr val="bg1"/>
                </a:solidFill>
              </a:rPr>
            </a:br>
            <a:r>
              <a:rPr lang="en-US" dirty="0">
                <a:solidFill>
                  <a:schemeClr val="bg1"/>
                </a:solidFill>
              </a:rPr>
              <a:t>Transition and Health Check</a:t>
            </a:r>
          </a:p>
          <a:p>
            <a:r>
              <a:rPr lang="en-US" dirty="0">
                <a:solidFill>
                  <a:schemeClr val="bg1"/>
                </a:solidFill>
              </a:rPr>
              <a:t>Monitor and Detect</a:t>
            </a:r>
            <a:br>
              <a:rPr lang="en-US" dirty="0">
                <a:solidFill>
                  <a:schemeClr val="bg1"/>
                </a:solidFill>
              </a:rPr>
            </a:br>
            <a:r>
              <a:rPr lang="en-US" dirty="0">
                <a:solidFill>
                  <a:schemeClr val="bg1"/>
                </a:solidFill>
              </a:rPr>
              <a:t>Respond</a:t>
            </a:r>
            <a:br>
              <a:rPr lang="en-US" dirty="0">
                <a:solidFill>
                  <a:schemeClr val="bg1"/>
                </a:solidFill>
              </a:rPr>
            </a:br>
            <a:r>
              <a:rPr lang="en-US" dirty="0">
                <a:solidFill>
                  <a:schemeClr val="bg1"/>
                </a:solidFill>
              </a:rPr>
              <a:t>Maintain and Stabilize</a:t>
            </a:r>
            <a:br>
              <a:rPr lang="en-US" dirty="0">
                <a:solidFill>
                  <a:schemeClr val="bg1"/>
                </a:solidFill>
              </a:rPr>
            </a:br>
            <a:endParaRPr lang="en-US" dirty="0">
              <a:solidFill>
                <a:schemeClr val="bg1"/>
              </a:solidFill>
            </a:endParaRPr>
          </a:p>
        </p:txBody>
      </p:sp>
      <p:sp>
        <p:nvSpPr>
          <p:cNvPr id="4" name="TextBox 3">
            <a:extLst>
              <a:ext uri="{FF2B5EF4-FFF2-40B4-BE49-F238E27FC236}">
                <a16:creationId xmlns:a16="http://schemas.microsoft.com/office/drawing/2014/main" id="{8DFD5879-2764-3C9D-4ACF-8A640BE08C6A}"/>
              </a:ext>
            </a:extLst>
          </p:cNvPr>
          <p:cNvSpPr txBox="1"/>
          <p:nvPr/>
        </p:nvSpPr>
        <p:spPr>
          <a:xfrm>
            <a:off x="5342239" y="3348240"/>
            <a:ext cx="5358711" cy="3108543"/>
          </a:xfrm>
          <a:prstGeom prst="rect">
            <a:avLst/>
          </a:prstGeom>
          <a:noFill/>
        </p:spPr>
        <p:txBody>
          <a:bodyPr wrap="square" rtlCol="0">
            <a:spAutoFit/>
          </a:bodyPr>
          <a:lstStyle/>
          <a:p>
            <a:r>
              <a:rPr lang="en-US" dirty="0">
                <a:solidFill>
                  <a:schemeClr val="bg1"/>
                </a:solidFill>
              </a:rPr>
              <a:t>Tools: </a:t>
            </a:r>
            <a:br>
              <a:rPr lang="en-US" dirty="0">
                <a:solidFill>
                  <a:schemeClr val="bg1"/>
                </a:solidFill>
              </a:rPr>
            </a:br>
            <a:r>
              <a:rPr lang="en-US" dirty="0">
                <a:solidFill>
                  <a:schemeClr val="accent3"/>
                </a:solidFill>
              </a:rPr>
              <a:t>CPPCheck</a:t>
            </a:r>
            <a:r>
              <a:rPr lang="en-US" dirty="0">
                <a:solidFill>
                  <a:schemeClr val="bg1"/>
                </a:solidFill>
              </a:rPr>
              <a:t> - CPPCheck is a static analysis tool for C/C++ code</a:t>
            </a:r>
          </a:p>
          <a:p>
            <a:r>
              <a:rPr lang="en-US" dirty="0">
                <a:solidFill>
                  <a:schemeClr val="accent3"/>
                </a:solidFill>
              </a:rPr>
              <a:t>Clang-Tidy</a:t>
            </a:r>
            <a:r>
              <a:rPr lang="en-US" dirty="0">
                <a:solidFill>
                  <a:schemeClr val="bg1"/>
                </a:solidFill>
              </a:rPr>
              <a:t> - Clang-Tidy is a clang-based C++ linter tool</a:t>
            </a:r>
          </a:p>
          <a:p>
            <a:r>
              <a:rPr lang="en-US" dirty="0">
                <a:solidFill>
                  <a:schemeClr val="accent3"/>
                </a:solidFill>
              </a:rPr>
              <a:t>SonarQube</a:t>
            </a:r>
            <a:r>
              <a:rPr lang="en-US" dirty="0">
                <a:solidFill>
                  <a:schemeClr val="bg1"/>
                </a:solidFill>
              </a:rPr>
              <a:t> - SonarQube is an open-source platform for the continuous inspection of code quality</a:t>
            </a:r>
          </a:p>
          <a:p>
            <a:r>
              <a:rPr lang="en-US" dirty="0">
                <a:solidFill>
                  <a:schemeClr val="accent3"/>
                </a:solidFill>
              </a:rPr>
              <a:t>ReSharper C++ </a:t>
            </a:r>
            <a:r>
              <a:rPr lang="en-US" dirty="0">
                <a:solidFill>
                  <a:schemeClr val="bg1"/>
                </a:solidFill>
              </a:rPr>
              <a:t>- ReSharper C++ is a Visual Studio extension for C++ development</a:t>
            </a:r>
            <a:endParaRPr lang="en-US" dirty="0">
              <a:solidFill>
                <a:schemeClr val="accent3"/>
              </a:solidFill>
            </a:endParaRPr>
          </a:p>
          <a:p>
            <a:r>
              <a:rPr lang="en-US" dirty="0">
                <a:solidFill>
                  <a:schemeClr val="accent3"/>
                </a:solidFill>
              </a:rPr>
              <a:t>ESLint </a:t>
            </a:r>
            <a:r>
              <a:rPr lang="en-US" dirty="0">
                <a:solidFill>
                  <a:schemeClr val="bg1"/>
                </a:solidFill>
              </a:rPr>
              <a:t>- ESLint is a tool for identifying and reporting on patterns found in ECMAScript/JavaScript code</a:t>
            </a:r>
            <a:endParaRPr lang="en-US" dirty="0">
              <a:solidFill>
                <a:schemeClr val="accent3"/>
              </a:solidFill>
            </a:endParaRPr>
          </a:p>
          <a:p>
            <a:r>
              <a:rPr lang="en-US" dirty="0">
                <a:solidFill>
                  <a:schemeClr val="accent3"/>
                </a:solidFill>
              </a:rPr>
              <a:t>SonarJS </a:t>
            </a:r>
            <a:r>
              <a:rPr lang="en-US" dirty="0">
                <a:solidFill>
                  <a:schemeClr val="bg1"/>
                </a:solidFill>
              </a:rPr>
              <a:t>- SonarJS is a static code analyzer for JavaScript</a:t>
            </a:r>
            <a:endParaRPr lang="en-US" dirty="0">
              <a:solidFill>
                <a:schemeClr val="accent3"/>
              </a:solidFill>
            </a:endParaRPr>
          </a:p>
          <a:p>
            <a:r>
              <a:rPr lang="en-US" dirty="0">
                <a:solidFill>
                  <a:schemeClr val="accent3"/>
                </a:solidFill>
              </a:rPr>
              <a:t>Snyk </a:t>
            </a:r>
            <a:r>
              <a:rPr lang="en-US" dirty="0">
                <a:solidFill>
                  <a:schemeClr val="bg1"/>
                </a:solidFill>
              </a:rPr>
              <a:t>- Snyk is a developer-first security tool that finds and fixes vulnerabilities in your code</a:t>
            </a:r>
            <a:endParaRPr lang="en-US" dirty="0">
              <a:solidFill>
                <a:schemeClr val="accent3"/>
              </a:solidFill>
            </a:endParaRPr>
          </a:p>
          <a:p>
            <a:r>
              <a:rPr lang="en-US" dirty="0">
                <a:solidFill>
                  <a:schemeClr val="accent3"/>
                </a:solidFill>
              </a:rPr>
              <a:t>OWASP Zap </a:t>
            </a:r>
            <a:r>
              <a:rPr lang="en-US" dirty="0">
                <a:solidFill>
                  <a:schemeClr val="bg1"/>
                </a:solidFill>
              </a:rPr>
              <a:t>- OWASP Zap is a full-featured, open-source web application security scanner</a:t>
            </a:r>
            <a:endParaRPr lang="en-US" dirty="0">
              <a:solidFill>
                <a:schemeClr val="accent3"/>
              </a:solidFill>
            </a:endParaRPr>
          </a:p>
        </p:txBody>
      </p:sp>
      <p:pic>
        <p:nvPicPr>
          <p:cNvPr id="10" name="Audio 9">
            <a:extLst>
              <a:ext uri="{FF2B5EF4-FFF2-40B4-BE49-F238E27FC236}">
                <a16:creationId xmlns:a16="http://schemas.microsoft.com/office/drawing/2014/main" id="{E0D3AD71-51A3-4DF3-A39D-F9061F3DB9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184"/>
    </mc:Choice>
    <mc:Fallback>
      <p:transition spd="slow" advTm="24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algn="l">
              <a:buFont typeface="+mj-lt"/>
              <a:buAutoNum type="arabicPeriod"/>
            </a:pPr>
            <a:r>
              <a:rPr lang="en-US" sz="1600" b="1" i="0" dirty="0">
                <a:solidFill>
                  <a:srgbClr val="D1D5DB"/>
                </a:solidFill>
                <a:effectLst/>
                <a:latin typeface="Söhne"/>
              </a:rPr>
              <a:t>Preventive approach:</a:t>
            </a:r>
            <a:r>
              <a:rPr lang="en-US" sz="1600" b="0" i="0" dirty="0">
                <a:solidFill>
                  <a:srgbClr val="D1D5DB"/>
                </a:solidFill>
                <a:effectLst/>
                <a:latin typeface="Söhne"/>
              </a:rPr>
              <a:t> While some threats may seem less likely to occur or have a lower impact, they can still pose a risk to the organization. By treating all threats as a priority, organizations can adopt a more preventive and comprehensive approach to security rather than reacting to threats as they occur.</a:t>
            </a:r>
          </a:p>
          <a:p>
            <a:pPr algn="l">
              <a:buFont typeface="+mj-lt"/>
              <a:buAutoNum type="arabicPeriod"/>
            </a:pPr>
            <a:r>
              <a:rPr lang="en-US" sz="1600" b="1" i="0" dirty="0">
                <a:solidFill>
                  <a:srgbClr val="D1D5DB"/>
                </a:solidFill>
                <a:effectLst/>
                <a:latin typeface="Söhne"/>
              </a:rPr>
              <a:t>Unexpected consequences:</a:t>
            </a:r>
            <a:r>
              <a:rPr lang="en-US" sz="1600" b="0" i="0" dirty="0">
                <a:solidFill>
                  <a:srgbClr val="D1D5DB"/>
                </a:solidFill>
                <a:effectLst/>
                <a:latin typeface="Söhne"/>
              </a:rPr>
              <a:t> Even if a threat seems to be of low severity at first, it may have unexpected or indirect consequences that are more severe. For example, an attacker could exploit a low-severity vulnerability to gain a foothold in the system, which they could leverage to launch more powerful attacks.</a:t>
            </a:r>
          </a:p>
          <a:p>
            <a:pPr algn="l">
              <a:buFont typeface="+mj-lt"/>
              <a:buAutoNum type="arabicPeriod"/>
            </a:pPr>
            <a:r>
              <a:rPr lang="en-US" sz="1600" b="1" i="0" dirty="0">
                <a:solidFill>
                  <a:srgbClr val="D1D5DB"/>
                </a:solidFill>
                <a:effectLst/>
                <a:latin typeface="Söhne"/>
              </a:rPr>
              <a:t>Regulatory and compliance requirements:</a:t>
            </a:r>
            <a:r>
              <a:rPr lang="en-US" sz="1600" b="0" i="0" dirty="0">
                <a:solidFill>
                  <a:srgbClr val="D1D5DB"/>
                </a:solidFill>
                <a:effectLst/>
                <a:latin typeface="Söhne"/>
              </a:rPr>
              <a:t> In some cases, regulatory or compliance requirements may necessitate addressing all identified threats, regardless of their perceived severity or likelihood.</a:t>
            </a:r>
          </a:p>
          <a:p>
            <a:pPr algn="l">
              <a:buFont typeface="+mj-lt"/>
              <a:buAutoNum type="arabicPeriod"/>
            </a:pPr>
            <a:r>
              <a:rPr lang="en-US" sz="1600" b="1" i="0" dirty="0">
                <a:solidFill>
                  <a:srgbClr val="D1D5DB"/>
                </a:solidFill>
                <a:effectLst/>
                <a:latin typeface="Söhne"/>
              </a:rPr>
              <a:t>Reputation and trust:</a:t>
            </a:r>
            <a:r>
              <a:rPr lang="en-US" sz="1600" b="0" i="0" dirty="0">
                <a:solidFill>
                  <a:srgbClr val="D1D5DB"/>
                </a:solidFill>
                <a:effectLst/>
                <a:latin typeface="Söhne"/>
              </a:rPr>
              <a:t> An organization's reputation and the trust of its customers or users can be seriously damaged if a security breach occurs, even if the breach is due to a low-priority threat. By treating all threats as a priority, organizations can better safeguard their reputation and the trust of their stakeholders.</a:t>
            </a:r>
          </a:p>
          <a:p>
            <a:pPr algn="l">
              <a:buFont typeface="+mj-lt"/>
              <a:buAutoNum type="arabicPeriod"/>
            </a:pPr>
            <a:r>
              <a:rPr lang="en-US" sz="1600" b="1" i="0" dirty="0">
                <a:solidFill>
                  <a:srgbClr val="D1D5DB"/>
                </a:solidFill>
                <a:effectLst/>
                <a:latin typeface="Söhne"/>
              </a:rPr>
              <a:t>Dynamic nature of threats:</a:t>
            </a:r>
            <a:r>
              <a:rPr lang="en-US" sz="1600" b="0" i="0" dirty="0">
                <a:solidFill>
                  <a:srgbClr val="D1D5DB"/>
                </a:solidFill>
                <a:effectLst/>
                <a:latin typeface="Söhne"/>
              </a:rPr>
              <a:t> The threat landscape is not static but constantly evolving. A threat that is considered low priority today might become a high priority tomorrow as attackers develop new techniques or as the organization's systems and operations change.</a:t>
            </a:r>
          </a:p>
          <a:p>
            <a:pPr algn="l">
              <a:buFont typeface="+mj-lt"/>
              <a:buAutoNum type="arabicPeriod"/>
            </a:pPr>
            <a:r>
              <a:rPr lang="en-US" sz="1600" b="1" i="0" dirty="0">
                <a:solidFill>
                  <a:srgbClr val="D1D5DB"/>
                </a:solidFill>
                <a:effectLst/>
                <a:latin typeface="Söhne"/>
              </a:rPr>
              <a:t>Interdependencies:</a:t>
            </a:r>
            <a:r>
              <a:rPr lang="en-US" sz="1600" b="0" i="0" dirty="0">
                <a:solidFill>
                  <a:srgbClr val="D1D5DB"/>
                </a:solidFill>
                <a:effectLst/>
                <a:latin typeface="Söhne"/>
              </a:rPr>
              <a:t> In complex systems, vulnerabilities and threats often do not exist in isolation but are interconnected. A low-priority threat might interact with other threats in ways that amplify their overall impact, or it might represent a piece of the puzzle that an attacker needs to exploit a high-priority threat.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1FFBA553-A286-8972-CF89-1AFADDA47C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878"/>
    </mc:Choice>
    <mc:Fallback>
      <p:transition spd="slow" advTm="135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574324" y="77261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710514" y="1950721"/>
            <a:ext cx="4536988" cy="1891408"/>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400" dirty="0"/>
              <a:t>Current Gaps</a:t>
            </a:r>
          </a:p>
          <a:p>
            <a:pPr algn="l">
              <a:buFont typeface="+mj-lt"/>
              <a:buAutoNum type="arabicPeriod"/>
            </a:pPr>
            <a:r>
              <a:rPr lang="en-US" sz="1600" b="1" i="0" dirty="0">
                <a:solidFill>
                  <a:srgbClr val="D1D5DB"/>
                </a:solidFill>
                <a:effectLst/>
                <a:latin typeface="Söhne"/>
              </a:rPr>
              <a:t>User Education and Training</a:t>
            </a:r>
            <a:r>
              <a:rPr lang="en-US" sz="1600" b="0" i="0" dirty="0">
                <a:solidFill>
                  <a:srgbClr val="D1D5DB"/>
                </a:solidFill>
                <a:effectLst/>
                <a:latin typeface="Söhne"/>
              </a:rPr>
              <a:t> </a:t>
            </a:r>
          </a:p>
          <a:p>
            <a:pPr algn="l">
              <a:buFont typeface="+mj-lt"/>
              <a:buAutoNum type="arabicPeriod"/>
            </a:pPr>
            <a:r>
              <a:rPr lang="en-US" sz="1600" b="1" i="0" dirty="0">
                <a:solidFill>
                  <a:srgbClr val="D1D5DB"/>
                </a:solidFill>
                <a:effectLst/>
                <a:latin typeface="Söhne"/>
              </a:rPr>
              <a:t>Incident Response Plan</a:t>
            </a:r>
            <a:endParaRPr lang="en-US" sz="1600" b="0" i="0" dirty="0">
              <a:solidFill>
                <a:srgbClr val="D1D5DB"/>
              </a:solidFill>
              <a:effectLst/>
              <a:latin typeface="Söhne"/>
            </a:endParaRPr>
          </a:p>
          <a:p>
            <a:pPr algn="l">
              <a:buFont typeface="+mj-lt"/>
              <a:buAutoNum type="arabicPeriod"/>
            </a:pPr>
            <a:r>
              <a:rPr lang="en-US" sz="1600" b="1" i="0" dirty="0">
                <a:solidFill>
                  <a:srgbClr val="D1D5DB"/>
                </a:solidFill>
                <a:effectLst/>
                <a:latin typeface="Söhne"/>
              </a:rPr>
              <a:t>Third-party Security</a:t>
            </a:r>
            <a:endParaRPr lang="en-US" sz="1600" b="0" i="0" dirty="0">
              <a:solidFill>
                <a:srgbClr val="D1D5DB"/>
              </a:solidFill>
              <a:effectLst/>
              <a:latin typeface="Söhne"/>
            </a:endParaRPr>
          </a:p>
          <a:p>
            <a:pPr algn="l">
              <a:buFont typeface="+mj-lt"/>
              <a:buAutoNum type="arabicPeriod"/>
            </a:pPr>
            <a:r>
              <a:rPr lang="en-US" sz="1600" b="1" i="0" dirty="0">
                <a:solidFill>
                  <a:srgbClr val="D1D5DB"/>
                </a:solidFill>
                <a:effectLst/>
                <a:latin typeface="Söhne"/>
              </a:rPr>
              <a:t>Physical Security Measures</a:t>
            </a:r>
            <a:endParaRPr lang="en-US" sz="1600" b="0" i="0" dirty="0">
              <a:solidFill>
                <a:srgbClr val="D1D5DB"/>
              </a:solidFill>
              <a:effectLst/>
              <a:latin typeface="Söhne"/>
            </a:endParaRPr>
          </a:p>
          <a:p>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24;p12">
            <a:extLst>
              <a:ext uri="{FF2B5EF4-FFF2-40B4-BE49-F238E27FC236}">
                <a16:creationId xmlns:a16="http://schemas.microsoft.com/office/drawing/2014/main" id="{7D64AADA-868E-2A12-175F-871E99C7A9CC}"/>
              </a:ext>
            </a:extLst>
          </p:cNvPr>
          <p:cNvSpPr txBox="1">
            <a:spLocks/>
          </p:cNvSpPr>
          <p:nvPr/>
        </p:nvSpPr>
        <p:spPr>
          <a:xfrm>
            <a:off x="5904471" y="2124383"/>
            <a:ext cx="5280453" cy="189140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914400" lvl="2" indent="0">
              <a:spcBef>
                <a:spcPts val="0"/>
              </a:spcBef>
              <a:buFont typeface="Arial"/>
              <a:buNone/>
            </a:pPr>
            <a:r>
              <a:rPr lang="en-US" sz="2400" dirty="0"/>
              <a:t>Future Standards to Adopt</a:t>
            </a:r>
          </a:p>
          <a:p>
            <a:pPr>
              <a:buFont typeface="+mj-lt"/>
              <a:buAutoNum type="arabicPeriod"/>
            </a:pPr>
            <a:r>
              <a:rPr lang="en-US" sz="1600" b="1" dirty="0">
                <a:solidFill>
                  <a:srgbClr val="D1D5DB"/>
                </a:solidFill>
                <a:latin typeface="Söhne"/>
              </a:rPr>
              <a:t>Security By Design</a:t>
            </a:r>
            <a:endParaRPr lang="en-US" sz="1600" dirty="0">
              <a:solidFill>
                <a:srgbClr val="D1D5DB"/>
              </a:solidFill>
              <a:latin typeface="Söhne"/>
            </a:endParaRPr>
          </a:p>
          <a:p>
            <a:pPr>
              <a:buFont typeface="+mj-lt"/>
              <a:buAutoNum type="arabicPeriod"/>
            </a:pPr>
            <a:r>
              <a:rPr lang="en-US" sz="1600" b="1" dirty="0">
                <a:solidFill>
                  <a:srgbClr val="D1D5DB"/>
                </a:solidFill>
                <a:latin typeface="Söhne"/>
              </a:rPr>
              <a:t>Multi-Factor Authentication(MFA)</a:t>
            </a:r>
            <a:endParaRPr lang="en-US" sz="1600" dirty="0">
              <a:solidFill>
                <a:srgbClr val="D1D5DB"/>
              </a:solidFill>
              <a:latin typeface="Söhne"/>
            </a:endParaRPr>
          </a:p>
          <a:p>
            <a:pPr>
              <a:buFont typeface="+mj-lt"/>
              <a:buAutoNum type="arabicPeriod"/>
            </a:pPr>
            <a:r>
              <a:rPr lang="en-US" sz="1600" b="1" dirty="0">
                <a:solidFill>
                  <a:srgbClr val="D1D5DB"/>
                </a:solidFill>
                <a:latin typeface="Söhne"/>
              </a:rPr>
              <a:t>Zero Trust Architecture</a:t>
            </a:r>
            <a:endParaRPr lang="en-US" sz="2400" dirty="0"/>
          </a:p>
        </p:txBody>
      </p:sp>
      <p:sp>
        <p:nvSpPr>
          <p:cNvPr id="3" name="Google Shape;224;p12">
            <a:extLst>
              <a:ext uri="{FF2B5EF4-FFF2-40B4-BE49-F238E27FC236}">
                <a16:creationId xmlns:a16="http://schemas.microsoft.com/office/drawing/2014/main" id="{6FD7B02B-7458-3B47-038A-51CCC327461B}"/>
              </a:ext>
            </a:extLst>
          </p:cNvPr>
          <p:cNvSpPr txBox="1">
            <a:spLocks/>
          </p:cNvSpPr>
          <p:nvPr/>
        </p:nvSpPr>
        <p:spPr>
          <a:xfrm>
            <a:off x="403654" y="4074535"/>
            <a:ext cx="10618573" cy="1891408"/>
          </a:xfrm>
          <a:prstGeom prst="rect">
            <a:avLst/>
          </a:prstGeom>
          <a:noFill/>
          <a:ln>
            <a:noFill/>
          </a:ln>
        </p:spPr>
        <p:txBody>
          <a:bodyPr spcFirstLastPara="1" wrap="square" lIns="91425" tIns="45700" rIns="91425" bIns="45700" anchor="t" anchorCtr="0">
            <a:normAutofit fontScale="3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914400" lvl="2" indent="0">
              <a:spcBef>
                <a:spcPts val="0"/>
              </a:spcBef>
              <a:buFont typeface="Arial"/>
              <a:buNone/>
            </a:pPr>
            <a:r>
              <a:rPr lang="en-US" sz="4200" dirty="0"/>
              <a:t>Real-world examples:</a:t>
            </a:r>
          </a:p>
          <a:p>
            <a:pPr marL="914400" lvl="2" indent="0">
              <a:spcBef>
                <a:spcPts val="0"/>
              </a:spcBef>
              <a:buFont typeface="Arial"/>
              <a:buNone/>
            </a:pPr>
            <a:endParaRPr lang="en-US" sz="2400" dirty="0"/>
          </a:p>
          <a:p>
            <a:pPr marL="914400" lvl="2" indent="0">
              <a:spcBef>
                <a:spcPts val="0"/>
              </a:spcBef>
              <a:buFont typeface="Arial"/>
              <a:buNone/>
            </a:pPr>
            <a:r>
              <a:rPr lang="en-US" sz="3800" dirty="0"/>
              <a:t>Equifax data breach: This massive breach was largely attributed to a failure to patch a known vulnerability in a timely manner. An improved vulnerability management process could have prevented the breach.</a:t>
            </a:r>
          </a:p>
          <a:p>
            <a:pPr marL="914400" lvl="2" indent="0">
              <a:spcBef>
                <a:spcPts val="0"/>
              </a:spcBef>
              <a:buFont typeface="Arial"/>
              <a:buNone/>
            </a:pPr>
            <a:endParaRPr lang="en-US" sz="3800" dirty="0"/>
          </a:p>
          <a:p>
            <a:pPr marL="914400" lvl="2" indent="0">
              <a:spcBef>
                <a:spcPts val="0"/>
              </a:spcBef>
              <a:buFont typeface="Arial"/>
              <a:buNone/>
            </a:pPr>
            <a:r>
              <a:rPr lang="en-US" sz="3800" dirty="0"/>
              <a:t>Target data breach: This breach occurred due to a third-party vendor's compromised credentials, emphasizing the importance of a robust vendor risk management process.</a:t>
            </a:r>
          </a:p>
          <a:p>
            <a:pPr marL="914400" lvl="2" indent="0">
              <a:spcBef>
                <a:spcPts val="0"/>
              </a:spcBef>
              <a:buFont typeface="Arial"/>
              <a:buNone/>
            </a:pPr>
            <a:endParaRPr lang="en-US" sz="3800" dirty="0"/>
          </a:p>
          <a:p>
            <a:pPr marL="914400" lvl="2" indent="0">
              <a:spcBef>
                <a:spcPts val="0"/>
              </a:spcBef>
              <a:buFont typeface="Arial"/>
              <a:buNone/>
            </a:pPr>
            <a:r>
              <a:rPr lang="en-US" sz="3800" dirty="0"/>
              <a:t>Ubiquiti breach (2021): This recent incident underscored the value of zero trust principles. Ubiquiti had too much trust in its internal network's security, which attackers exploited to gain access.</a:t>
            </a:r>
          </a:p>
          <a:p>
            <a:pPr marL="914400" lvl="2" indent="0">
              <a:spcBef>
                <a:spcPts val="0"/>
              </a:spcBef>
              <a:buFont typeface="Arial"/>
              <a:buNone/>
            </a:pPr>
            <a:endParaRPr lang="en-US" sz="3800" dirty="0"/>
          </a:p>
          <a:p>
            <a:pPr marL="914400" lvl="2" indent="0">
              <a:spcBef>
                <a:spcPts val="0"/>
              </a:spcBef>
              <a:buFont typeface="Arial"/>
              <a:buNone/>
            </a:pPr>
            <a:r>
              <a:rPr lang="en-US" sz="3800" dirty="0"/>
              <a:t>SolarWinds hack: The SolarWinds attack showed the critical importance of securing the software supply chain and demonstrated that even the most secured environments are not safe from sophisticated attacks.</a:t>
            </a:r>
          </a:p>
        </p:txBody>
      </p:sp>
      <p:pic>
        <p:nvPicPr>
          <p:cNvPr id="15" name="Audio 14">
            <a:extLst>
              <a:ext uri="{FF2B5EF4-FFF2-40B4-BE49-F238E27FC236}">
                <a16:creationId xmlns:a16="http://schemas.microsoft.com/office/drawing/2014/main" id="{D5C96C3B-6DD7-A7D7-F341-C5C10F4550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085"/>
    </mc:Choice>
    <mc:Fallback>
      <p:transition spd="slow" advTm="18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ts val="2200"/>
              <a:buNone/>
            </a:pPr>
            <a:r>
              <a:rPr lang="en-US" sz="3100" dirty="0"/>
              <a:t>Future Standards to Adopt:</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Security by Design: Integrate security measures from the earliest system or product development stages. Building security from the start’s much more effective and cost-efficient than trying to bolt it on later.</a:t>
            </a:r>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Multi-factor Authentication (MFA): As cyber threats grow more sophisticated, single-factor authentication methods become more vulnerable. Adopting MFA can provide an additional layer of security.</a:t>
            </a:r>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Zero Trust Architecture: This emerging security model assumes no trust for any entity, whether inside or outside the network perimeter. A zero-trust approach is becoming increasingly relevant with the shift towards remote work and cloud services.</a:t>
            </a:r>
          </a:p>
          <a:p>
            <a:pPr marL="228600" lvl="0" indent="-228600" algn="l" rtl="0">
              <a:lnSpc>
                <a:spcPct val="90000"/>
              </a:lnSpc>
              <a:spcBef>
                <a:spcPts val="0"/>
              </a:spcBef>
              <a:spcAft>
                <a:spcPts val="0"/>
              </a:spcAft>
              <a:buClr>
                <a:schemeClr val="lt1"/>
              </a:buClr>
              <a:buSzPts val="2200"/>
              <a:buChar char="•"/>
            </a:pPr>
            <a:endParaRPr lang="en-US"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1164B306-993B-F683-09E2-0738B18ABF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804"/>
    </mc:Choice>
    <mc:Fallback>
      <p:transition spd="slow" advTm="65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1150275" y="1856809"/>
            <a:ext cx="10820400" cy="4024125"/>
          </a:xfrm>
          <a:prstGeom prst="rect">
            <a:avLst/>
          </a:prstGeom>
          <a:noFill/>
          <a:ln>
            <a:noFill/>
          </a:ln>
        </p:spPr>
        <p:txBody>
          <a:bodyPr spcFirstLastPara="1" wrap="square" lIns="91425" tIns="45700" rIns="91425" bIns="45700" anchor="t" anchorCtr="0">
            <a:noAutofit/>
          </a:bodyPr>
          <a:lstStyle/>
          <a:p>
            <a:r>
              <a:rPr lang="en-US" sz="1800" dirty="0">
                <a:effectLst/>
              </a:rPr>
              <a:t>Cairns, C., &amp;amp; </a:t>
            </a:r>
            <a:r>
              <a:rPr lang="en-US" sz="1800" dirty="0" err="1">
                <a:effectLst/>
              </a:rPr>
              <a:t>Summerfeild</a:t>
            </a:r>
            <a:r>
              <a:rPr lang="en-US" sz="1800" dirty="0">
                <a:effectLst/>
              </a:rPr>
              <a:t>, D. (n.d.). The basics of web application security. </a:t>
            </a:r>
            <a:r>
              <a:rPr lang="en-US" sz="1800" dirty="0" err="1">
                <a:effectLst/>
              </a:rPr>
              <a:t>martinfowler.com</a:t>
            </a:r>
            <a:r>
              <a:rPr lang="en-US" sz="1800" dirty="0">
                <a:effectLst/>
              </a:rPr>
              <a:t>. https://</a:t>
            </a:r>
            <a:r>
              <a:rPr lang="en-US" sz="1800" dirty="0" err="1">
                <a:effectLst/>
              </a:rPr>
              <a:t>martinfowler.com</a:t>
            </a:r>
            <a:r>
              <a:rPr lang="en-US" sz="1800" dirty="0">
                <a:effectLst/>
              </a:rPr>
              <a:t>/articles/web-security-</a:t>
            </a:r>
            <a:r>
              <a:rPr lang="en-US" sz="1800" dirty="0" err="1">
                <a:effectLst/>
              </a:rPr>
              <a:t>basics.html</a:t>
            </a:r>
            <a:r>
              <a:rPr lang="en-US" sz="1800" dirty="0">
                <a:effectLst/>
              </a:rPr>
              <a:t> </a:t>
            </a:r>
          </a:p>
          <a:p>
            <a:r>
              <a:rPr lang="en-US" sz="1800" dirty="0">
                <a:effectLst/>
              </a:rPr>
              <a:t>Choudhary, V. (2018, March 29). Simple and static assertion (assert) in C programming language. Developer Insider. https://</a:t>
            </a:r>
            <a:r>
              <a:rPr lang="en-US" sz="1800" dirty="0" err="1">
                <a:effectLst/>
              </a:rPr>
              <a:t>developerinsider.co</a:t>
            </a:r>
            <a:r>
              <a:rPr lang="en-US" sz="1800" dirty="0">
                <a:effectLst/>
              </a:rPr>
              <a:t>/simple-and-static-assertion-assert-in-c-programming-language/ </a:t>
            </a:r>
          </a:p>
          <a:p>
            <a:r>
              <a:rPr lang="en-US" sz="1800" dirty="0">
                <a:effectLst/>
              </a:rPr>
              <a:t>free and open software security community. OWASP. (n.d.). https://</a:t>
            </a:r>
            <a:r>
              <a:rPr lang="en-US" sz="1800" dirty="0" err="1">
                <a:effectLst/>
              </a:rPr>
              <a:t>wiki.owasp.org</a:t>
            </a:r>
            <a:r>
              <a:rPr lang="en-US" sz="1800" dirty="0">
                <a:effectLst/>
              </a:rPr>
              <a:t>/</a:t>
            </a:r>
            <a:r>
              <a:rPr lang="en-US" sz="1800" dirty="0" err="1">
                <a:effectLst/>
              </a:rPr>
              <a:t>index.php</a:t>
            </a:r>
            <a:r>
              <a:rPr lang="en-US" sz="1800" dirty="0">
                <a:effectLst/>
              </a:rPr>
              <a:t>/</a:t>
            </a:r>
            <a:r>
              <a:rPr lang="en-US" sz="1800" dirty="0" err="1">
                <a:effectLst/>
              </a:rPr>
              <a:t>Main_Page</a:t>
            </a:r>
            <a:r>
              <a:rPr lang="en-US" sz="1800" dirty="0">
                <a:effectLst/>
              </a:rPr>
              <a:t> </a:t>
            </a:r>
          </a:p>
          <a:p>
            <a:r>
              <a:rPr lang="en-US" sz="1800" dirty="0">
                <a:effectLst/>
              </a:rPr>
              <a:t>Gaynor, A. (2018, November 15). Some of the most popular coding languages pose a huge security problem. VICE. https://</a:t>
            </a:r>
            <a:r>
              <a:rPr lang="en-US" sz="1800" dirty="0" err="1">
                <a:effectLst/>
              </a:rPr>
              <a:t>www.vice.com</a:t>
            </a:r>
            <a:r>
              <a:rPr lang="en-US" sz="1800" dirty="0">
                <a:effectLst/>
              </a:rPr>
              <a:t>/</a:t>
            </a:r>
            <a:r>
              <a:rPr lang="en-US" sz="1800" dirty="0" err="1">
                <a:effectLst/>
              </a:rPr>
              <a:t>en</a:t>
            </a:r>
            <a:r>
              <a:rPr lang="en-US" sz="1800" dirty="0">
                <a:effectLst/>
              </a:rPr>
              <a:t>/article/a3mgxb/the-internet-has-a-huge-cc-problem-and-developers-dont-want-to-deal-with-it </a:t>
            </a:r>
          </a:p>
          <a:p>
            <a:r>
              <a:rPr lang="en-US" sz="1800" dirty="0">
                <a:effectLst/>
              </a:rPr>
              <a:t>Georgieva, M. (2022, February 17). Here is the difference between quality assurance and quality control!. </a:t>
            </a:r>
            <a:r>
              <a:rPr lang="en-US" sz="1800" dirty="0" err="1">
                <a:effectLst/>
              </a:rPr>
              <a:t>Donatix</a:t>
            </a:r>
            <a:r>
              <a:rPr lang="en-US" sz="1800" dirty="0">
                <a:effectLst/>
              </a:rPr>
              <a:t>. https://</a:t>
            </a:r>
            <a:r>
              <a:rPr lang="en-US" sz="1800" dirty="0" err="1">
                <a:effectLst/>
              </a:rPr>
              <a:t>donatix.net</a:t>
            </a:r>
            <a:r>
              <a:rPr lang="en-US" sz="1800" dirty="0">
                <a:effectLst/>
              </a:rPr>
              <a:t>/difference-between-quality-assurance-quality-control/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CAA47EB9-5E29-767F-B9D5-B43103139E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05"/>
    </mc:Choice>
    <mc:Fallback>
      <p:transition spd="slow" advTm="2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1150275" y="1856809"/>
            <a:ext cx="10820400" cy="4024125"/>
          </a:xfrm>
          <a:prstGeom prst="rect">
            <a:avLst/>
          </a:prstGeom>
          <a:noFill/>
          <a:ln>
            <a:noFill/>
          </a:ln>
        </p:spPr>
        <p:txBody>
          <a:bodyPr spcFirstLastPara="1" wrap="square" lIns="91425" tIns="45700" rIns="91425" bIns="45700" anchor="t" anchorCtr="0">
            <a:noAutofit/>
          </a:bodyPr>
          <a:lstStyle/>
          <a:p>
            <a:r>
              <a:rPr lang="en-US" sz="1800" dirty="0">
                <a:effectLst/>
              </a:rPr>
              <a:t>Google. (n.d.). DevOps Tech: Shifting left on </a:t>
            </a:r>
            <a:r>
              <a:rPr lang="en-US" sz="1800" dirty="0" err="1">
                <a:effectLst/>
              </a:rPr>
              <a:t>security&amp;nbsp</a:t>
            </a:r>
            <a:r>
              <a:rPr lang="en-US" sz="1800" dirty="0">
                <a:effectLst/>
              </a:rPr>
              <a:t>; |&amp;</a:t>
            </a:r>
            <a:r>
              <a:rPr lang="en-US" sz="1800" dirty="0" err="1">
                <a:effectLst/>
              </a:rPr>
              <a:t>nbsp</a:t>
            </a:r>
            <a:r>
              <a:rPr lang="en-US" sz="1800" dirty="0">
                <a:effectLst/>
              </a:rPr>
              <a:t>; DevOps </a:t>
            </a:r>
            <a:r>
              <a:rPr lang="en-US" sz="1800" dirty="0" err="1">
                <a:effectLst/>
              </a:rPr>
              <a:t>capabilities&amp;nbsp</a:t>
            </a:r>
            <a:r>
              <a:rPr lang="en-US" sz="1800" dirty="0">
                <a:effectLst/>
              </a:rPr>
              <a:t>; |&amp;</a:t>
            </a:r>
            <a:r>
              <a:rPr lang="en-US" sz="1800" dirty="0" err="1">
                <a:effectLst/>
              </a:rPr>
              <a:t>nbsp</a:t>
            </a:r>
            <a:r>
              <a:rPr lang="en-US" sz="1800" dirty="0">
                <a:effectLst/>
              </a:rPr>
              <a:t>; google cloud. Google. https://</a:t>
            </a:r>
            <a:r>
              <a:rPr lang="en-US" sz="1800" dirty="0" err="1">
                <a:effectLst/>
              </a:rPr>
              <a:t>cloud.google.com</a:t>
            </a:r>
            <a:r>
              <a:rPr lang="en-US" sz="1800" dirty="0">
                <a:effectLst/>
              </a:rPr>
              <a:t>/architecture/</a:t>
            </a:r>
            <a:r>
              <a:rPr lang="en-US" sz="1800" dirty="0" err="1">
                <a:effectLst/>
              </a:rPr>
              <a:t>devops</a:t>
            </a:r>
            <a:r>
              <a:rPr lang="en-US" sz="1800" dirty="0">
                <a:effectLst/>
              </a:rPr>
              <a:t>/</a:t>
            </a:r>
            <a:r>
              <a:rPr lang="en-US" sz="1800" dirty="0" err="1">
                <a:effectLst/>
              </a:rPr>
              <a:t>devops</a:t>
            </a:r>
            <a:r>
              <a:rPr lang="en-US" sz="1800" dirty="0">
                <a:effectLst/>
              </a:rPr>
              <a:t>-tech-shifting-left-on-security </a:t>
            </a:r>
          </a:p>
          <a:p>
            <a:r>
              <a:rPr lang="en-US" sz="1800" dirty="0">
                <a:effectLst/>
              </a:rPr>
              <a:t>Introduction. </a:t>
            </a:r>
            <a:r>
              <a:rPr lang="en-US" sz="1800" dirty="0" err="1">
                <a:effectLst/>
              </a:rPr>
              <a:t>Cppcheck</a:t>
            </a:r>
            <a:r>
              <a:rPr lang="en-US" sz="1800" dirty="0">
                <a:effectLst/>
              </a:rPr>
              <a:t>. (n.d.). https://</a:t>
            </a:r>
            <a:r>
              <a:rPr lang="en-US" sz="1800" dirty="0" err="1">
                <a:effectLst/>
              </a:rPr>
              <a:t>cppcheck.sourceforge.io</a:t>
            </a:r>
            <a:r>
              <a:rPr lang="en-US" sz="1800" dirty="0">
                <a:effectLst/>
              </a:rPr>
              <a:t>/</a:t>
            </a:r>
            <a:r>
              <a:rPr lang="en-US" sz="1800" dirty="0" err="1">
                <a:effectLst/>
              </a:rPr>
              <a:t>manual.html</a:t>
            </a:r>
            <a:r>
              <a:rPr lang="en-US" sz="1800" dirty="0">
                <a:effectLst/>
              </a:rPr>
              <a:t> </a:t>
            </a:r>
          </a:p>
          <a:p>
            <a:r>
              <a:rPr lang="en-US" sz="1800" dirty="0" err="1">
                <a:effectLst/>
              </a:rPr>
              <a:t>Krzemienski</a:t>
            </a:r>
            <a:r>
              <a:rPr lang="en-US" sz="1800" dirty="0">
                <a:effectLst/>
              </a:rPr>
              <a:t>, A. (2014, December 16). Assertions. Andrzej’s C++ blog. https://akrzemi1.wordpress.com/2011/04/06/assertions/ </a:t>
            </a:r>
          </a:p>
          <a:p>
            <a:r>
              <a:rPr lang="en-US" sz="1800" dirty="0">
                <a:effectLst/>
              </a:rPr>
              <a:t>Malcom, D. (n.d.). </a:t>
            </a:r>
            <a:r>
              <a:rPr lang="en-US" sz="1800" dirty="0" err="1">
                <a:effectLst/>
              </a:rPr>
              <a:t>Staticanalysis</a:t>
            </a:r>
            <a:r>
              <a:rPr lang="en-US" sz="1800" dirty="0">
                <a:effectLst/>
              </a:rPr>
              <a:t>. </a:t>
            </a:r>
            <a:r>
              <a:rPr lang="en-US" sz="1800" dirty="0" err="1">
                <a:effectLst/>
              </a:rPr>
              <a:t>StaticAnalysis</a:t>
            </a:r>
            <a:r>
              <a:rPr lang="en-US" sz="1800" dirty="0">
                <a:effectLst/>
              </a:rPr>
              <a:t> - Fedora Project Wiki. https://</a:t>
            </a:r>
            <a:r>
              <a:rPr lang="en-US" sz="1800" dirty="0" err="1">
                <a:effectLst/>
              </a:rPr>
              <a:t>fedoraproject.org</a:t>
            </a:r>
            <a:r>
              <a:rPr lang="en-US" sz="1800" dirty="0">
                <a:effectLst/>
              </a:rPr>
              <a:t>/wiki/</a:t>
            </a:r>
            <a:r>
              <a:rPr lang="en-US" sz="1800" dirty="0" err="1">
                <a:effectLst/>
              </a:rPr>
              <a:t>StaticAnalysis</a:t>
            </a:r>
            <a:r>
              <a:rPr lang="en-US" sz="1800" dirty="0">
                <a:effectLst/>
              </a:rPr>
              <a:t> </a:t>
            </a:r>
          </a:p>
          <a:p>
            <a:r>
              <a:rPr lang="en-US" sz="1800" dirty="0">
                <a:effectLst/>
              </a:rPr>
              <a:t>Morris. (2022, July 27). Combining static application security testing (SAST) and software composition analysis (SCA) tools. Access Pass Plugin. https://</a:t>
            </a:r>
            <a:r>
              <a:rPr lang="en-US" sz="1800" dirty="0" err="1">
                <a:effectLst/>
              </a:rPr>
              <a:t>accesspassplugin.com</a:t>
            </a:r>
            <a:r>
              <a:rPr lang="en-US" sz="1800" dirty="0">
                <a:effectLst/>
              </a:rPr>
              <a:t>/combining-static-application-security-testing-sast-and-software-composition-analysis-sca-tools.html </a:t>
            </a:r>
          </a:p>
          <a:p>
            <a:r>
              <a:rPr lang="en-US" sz="1800" dirty="0" err="1">
                <a:effectLst/>
              </a:rPr>
              <a:t>Rezilion</a:t>
            </a:r>
            <a:r>
              <a:rPr lang="en-US" sz="1800" dirty="0">
                <a:effectLst/>
              </a:rPr>
              <a:t>. (2023, May 10). Best practices for securing the software supply chain. </a:t>
            </a:r>
            <a:r>
              <a:rPr lang="en-US" sz="1800" dirty="0" err="1">
                <a:effectLst/>
              </a:rPr>
              <a:t>Rezilion</a:t>
            </a:r>
            <a:r>
              <a:rPr lang="en-US" sz="1800" dirty="0">
                <a:effectLst/>
              </a:rPr>
              <a:t>. https://</a:t>
            </a:r>
            <a:r>
              <a:rPr lang="en-US" sz="1800" dirty="0" err="1">
                <a:effectLst/>
              </a:rPr>
              <a:t>www.rezilion.com</a:t>
            </a:r>
            <a:r>
              <a:rPr lang="en-US" sz="1800" dirty="0">
                <a:effectLst/>
              </a:rPr>
              <a:t>/blog/best-practices-for-securing-the-software-supply-chain/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7B271F04-F0FD-87E3-5436-2DFC4410C4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36225119"/>
      </p:ext>
    </p:extLst>
  </p:cSld>
  <p:clrMapOvr>
    <a:masterClrMapping/>
  </p:clrMapOvr>
  <mc:AlternateContent xmlns:mc="http://schemas.openxmlformats.org/markup-compatibility/2006">
    <mc:Choice xmlns:p14="http://schemas.microsoft.com/office/powerpoint/2010/main" Requires="p14">
      <p:transition spd="slow" p14:dur="2000" advTm="7370"/>
    </mc:Choice>
    <mc:Fallback>
      <p:transition spd="slow" advTm="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232879" y="-4653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451578" y="104593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comprehensive security policy includes data encryption for information at rest, in transit, and use, as well as the Triple-A Framework (Authentication, Authorization, and Accounting). This approach strengthens our systems against unauthorized access, data breaches, and other potential security threats. To ensure system integrity, we use a defense-in-depth strategy that establishes multiple layers of protection.</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729946" y="3099794"/>
            <a:ext cx="9086335" cy="306272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F941553D-9674-C7CE-5386-8855B2E2952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082"/>
    </mc:Choice>
    <mc:Fallback>
      <p:transition spd="slow" advTm="19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1150275" y="1856809"/>
            <a:ext cx="10820400" cy="4024125"/>
          </a:xfrm>
          <a:prstGeom prst="rect">
            <a:avLst/>
          </a:prstGeom>
          <a:noFill/>
          <a:ln>
            <a:noFill/>
          </a:ln>
        </p:spPr>
        <p:txBody>
          <a:bodyPr spcFirstLastPara="1" wrap="square" lIns="91425" tIns="45700" rIns="91425" bIns="45700" anchor="t" anchorCtr="0">
            <a:noAutofit/>
          </a:bodyPr>
          <a:lstStyle/>
          <a:p>
            <a:r>
              <a:rPr lang="en-US" sz="1800" dirty="0" err="1">
                <a:effectLst/>
              </a:rPr>
              <a:t>Screenshots.debian.net</a:t>
            </a:r>
            <a:r>
              <a:rPr lang="en-US" sz="1800" dirty="0">
                <a:effectLst/>
              </a:rPr>
              <a:t>. (n.d.). https://</a:t>
            </a:r>
            <a:r>
              <a:rPr lang="en-US" sz="1800" dirty="0" err="1">
                <a:effectLst/>
              </a:rPr>
              <a:t>screenshots.debian.net</a:t>
            </a:r>
            <a:r>
              <a:rPr lang="en-US" sz="1800" dirty="0">
                <a:effectLst/>
              </a:rPr>
              <a:t>/about </a:t>
            </a:r>
          </a:p>
          <a:p>
            <a:r>
              <a:rPr lang="en-US" sz="1800" dirty="0">
                <a:effectLst/>
              </a:rPr>
              <a:t>Sei cert C++ coding standard. SEI CERT C++ Coding Standard - SEI CERT C++ Coding Standard - Confluence. (n.d.). https://</a:t>
            </a:r>
            <a:r>
              <a:rPr lang="en-US" sz="1800" dirty="0" err="1">
                <a:effectLst/>
              </a:rPr>
              <a:t>wiki.sei.cmu.edu</a:t>
            </a:r>
            <a:r>
              <a:rPr lang="en-US" sz="1800" dirty="0">
                <a:effectLst/>
              </a:rPr>
              <a:t>/confluence/pages/</a:t>
            </a:r>
            <a:r>
              <a:rPr lang="en-US" sz="1800" dirty="0" err="1">
                <a:effectLst/>
              </a:rPr>
              <a:t>viewpage.action?pageId</a:t>
            </a:r>
            <a:r>
              <a:rPr lang="en-US" sz="1800" dirty="0">
                <a:effectLst/>
              </a:rPr>
              <a:t>=88046682 </a:t>
            </a:r>
          </a:p>
          <a:p>
            <a:r>
              <a:rPr lang="en-US" sz="1800" dirty="0" err="1">
                <a:effectLst/>
              </a:rPr>
              <a:t>Sonarqube</a:t>
            </a:r>
            <a:r>
              <a:rPr lang="en-US" sz="1800" dirty="0">
                <a:effectLst/>
              </a:rPr>
              <a:t>. </a:t>
            </a:r>
            <a:r>
              <a:rPr lang="en-US" sz="1800" dirty="0" err="1">
                <a:effectLst/>
              </a:rPr>
              <a:t>sonarqube</a:t>
            </a:r>
            <a:r>
              <a:rPr lang="en-US" sz="1800" dirty="0">
                <a:effectLst/>
              </a:rPr>
              <a:t>. (n.d.). https://</a:t>
            </a:r>
            <a:r>
              <a:rPr lang="en-US" sz="1800" dirty="0" err="1">
                <a:effectLst/>
              </a:rPr>
              <a:t>konubinix.eu</a:t>
            </a:r>
            <a:r>
              <a:rPr lang="en-US" sz="1800" dirty="0">
                <a:effectLst/>
              </a:rPr>
              <a:t>/</a:t>
            </a:r>
            <a:r>
              <a:rPr lang="en-US" sz="1800" dirty="0" err="1">
                <a:effectLst/>
              </a:rPr>
              <a:t>braindump</a:t>
            </a:r>
            <a:r>
              <a:rPr lang="en-US" sz="1800" dirty="0">
                <a:effectLst/>
              </a:rPr>
              <a:t>/posts/</a:t>
            </a:r>
            <a:r>
              <a:rPr lang="en-US" sz="1800" dirty="0" err="1">
                <a:effectLst/>
              </a:rPr>
              <a:t>sonarqube</a:t>
            </a:r>
            <a:r>
              <a:rPr lang="en-US" sz="1800" dirty="0">
                <a:effectLst/>
              </a:rPr>
              <a:t>/?</a:t>
            </a:r>
            <a:r>
              <a:rPr lang="en-US" sz="1800" dirty="0" err="1">
                <a:effectLst/>
              </a:rPr>
              <a:t>stackedNotes</a:t>
            </a:r>
            <a:r>
              <a:rPr lang="en-US" sz="1800" dirty="0">
                <a:effectLst/>
              </a:rPr>
              <a:t>=%2Fbraindump%2Fposts%2Fclean_as_you_code%2F </a:t>
            </a:r>
          </a:p>
          <a:p>
            <a:r>
              <a:rPr lang="en-US" sz="1800" dirty="0" err="1">
                <a:effectLst/>
              </a:rPr>
              <a:t>Spiezle</a:t>
            </a:r>
            <a:r>
              <a:rPr lang="en-US" sz="1800" dirty="0">
                <a:effectLst/>
              </a:rPr>
              <a:t>, C. (2016, March 9). Data breaches: Learn from the business next door. Total Retail. https://</a:t>
            </a:r>
            <a:r>
              <a:rPr lang="en-US" sz="1800" dirty="0" err="1">
                <a:effectLst/>
              </a:rPr>
              <a:t>www.mytotalretail.com</a:t>
            </a:r>
            <a:r>
              <a:rPr lang="en-US" sz="1800" dirty="0">
                <a:effectLst/>
              </a:rPr>
              <a:t>/article/data-breaches-learning-from-the-business-next-door/ </a:t>
            </a:r>
          </a:p>
          <a:p>
            <a:r>
              <a:rPr lang="en-US" sz="1800" dirty="0">
                <a:effectLst/>
              </a:rPr>
              <a:t>SQL tutorial. SQLZOO. (n.d.). https://</a:t>
            </a:r>
            <a:r>
              <a:rPr lang="en-US" sz="1800" dirty="0" err="1">
                <a:effectLst/>
              </a:rPr>
              <a:t>sqlzoo.net</a:t>
            </a:r>
            <a:r>
              <a:rPr lang="en-US" sz="1800" dirty="0">
                <a:effectLst/>
              </a:rPr>
              <a:t>/wiki/</a:t>
            </a:r>
            <a:r>
              <a:rPr lang="en-US" sz="1800" dirty="0" err="1">
                <a:effectLst/>
              </a:rPr>
              <a:t>SQL_Tutorial</a:t>
            </a:r>
            <a:r>
              <a:rPr lang="en-US" sz="1800" dirty="0">
                <a:effectLst/>
              </a:rPr>
              <a:t> </a:t>
            </a:r>
          </a:p>
          <a:p>
            <a:r>
              <a:rPr lang="en-US" sz="1800" dirty="0" err="1">
                <a:effectLst/>
              </a:rPr>
              <a:t>Tharique</a:t>
            </a:r>
            <a:r>
              <a:rPr lang="en-US" sz="1800" dirty="0">
                <a:effectLst/>
              </a:rPr>
              <a:t>, S. (2022, June 12). Adding ESLINT to your </a:t>
            </a:r>
            <a:r>
              <a:rPr lang="en-US" sz="1800" dirty="0" err="1">
                <a:effectLst/>
              </a:rPr>
              <a:t>laravel</a:t>
            </a:r>
            <a:r>
              <a:rPr lang="en-US" sz="1800" dirty="0">
                <a:effectLst/>
              </a:rPr>
              <a:t> mix configuration. </a:t>
            </a:r>
            <a:r>
              <a:rPr lang="en-US" sz="1800" dirty="0" err="1">
                <a:effectLst/>
              </a:rPr>
              <a:t>shahal</a:t>
            </a:r>
            <a:r>
              <a:rPr lang="en-US" sz="1800" dirty="0">
                <a:effectLst/>
              </a:rPr>
              <a:t> </a:t>
            </a:r>
            <a:r>
              <a:rPr lang="en-US" sz="1800" dirty="0" err="1">
                <a:effectLst/>
              </a:rPr>
              <a:t>tharique</a:t>
            </a:r>
            <a:r>
              <a:rPr lang="en-US" sz="1800" dirty="0">
                <a:effectLst/>
              </a:rPr>
              <a:t>. https://</a:t>
            </a:r>
            <a:r>
              <a:rPr lang="en-US" sz="1800" dirty="0" err="1">
                <a:effectLst/>
              </a:rPr>
              <a:t>shahalpk.name</a:t>
            </a:r>
            <a:r>
              <a:rPr lang="en-US" sz="1800" dirty="0">
                <a:effectLst/>
              </a:rPr>
              <a:t>/adding-</a:t>
            </a:r>
            <a:r>
              <a:rPr lang="en-US" sz="1800" dirty="0" err="1">
                <a:effectLst/>
              </a:rPr>
              <a:t>eslint</a:t>
            </a:r>
            <a:r>
              <a:rPr lang="en-US" sz="1800" dirty="0">
                <a:effectLst/>
              </a:rPr>
              <a:t>-to-your-</a:t>
            </a:r>
            <a:r>
              <a:rPr lang="en-US" sz="1800" dirty="0" err="1">
                <a:effectLst/>
              </a:rPr>
              <a:t>laravel</a:t>
            </a:r>
            <a:r>
              <a:rPr lang="en-US" sz="1800" dirty="0">
                <a:effectLst/>
              </a:rPr>
              <a:t>-mix-configuration/ </a:t>
            </a:r>
          </a:p>
          <a:p>
            <a:endParaRPr lang="en-US" sz="1800"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6482CB8E-0A52-FAFC-652F-BE8F698968C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33403157"/>
      </p:ext>
    </p:extLst>
  </p:cSld>
  <p:clrMapOvr>
    <a:masterClrMapping/>
  </p:clrMapOvr>
  <mc:AlternateContent xmlns:mc="http://schemas.openxmlformats.org/markup-compatibility/2006">
    <mc:Choice xmlns:p14="http://schemas.microsoft.com/office/powerpoint/2010/main" Requires="p14">
      <p:transition spd="slow" p14:dur="2000" advTm="9592"/>
    </mc:Choice>
    <mc:Fallback>
      <p:transition spd="slow" advTm="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1150275" y="1856809"/>
            <a:ext cx="10820400" cy="4024125"/>
          </a:xfrm>
          <a:prstGeom prst="rect">
            <a:avLst/>
          </a:prstGeom>
          <a:noFill/>
          <a:ln>
            <a:noFill/>
          </a:ln>
        </p:spPr>
        <p:txBody>
          <a:bodyPr spcFirstLastPara="1" wrap="square" lIns="91425" tIns="45700" rIns="91425" bIns="45700" anchor="t" anchorCtr="0">
            <a:noAutofit/>
          </a:bodyPr>
          <a:lstStyle/>
          <a:p>
            <a:r>
              <a:rPr lang="en-US" sz="1800" dirty="0" err="1">
                <a:effectLst/>
              </a:rPr>
              <a:t>TylerMSFT</a:t>
            </a:r>
            <a:r>
              <a:rPr lang="en-US" sz="1800" dirty="0">
                <a:effectLst/>
              </a:rPr>
              <a:t>. (n.d.). Security best practices for C++. Microsoft Learn. https://</a:t>
            </a:r>
            <a:r>
              <a:rPr lang="en-US" sz="1800" dirty="0" err="1">
                <a:effectLst/>
              </a:rPr>
              <a:t>learn.microsoft.com</a:t>
            </a:r>
            <a:r>
              <a:rPr lang="en-US" sz="1800" dirty="0">
                <a:effectLst/>
              </a:rPr>
              <a:t>/</a:t>
            </a:r>
            <a:r>
              <a:rPr lang="en-US" sz="1800" dirty="0" err="1">
                <a:effectLst/>
              </a:rPr>
              <a:t>en</a:t>
            </a:r>
            <a:r>
              <a:rPr lang="en-US" sz="1800" dirty="0">
                <a:effectLst/>
              </a:rPr>
              <a:t>-us/</a:t>
            </a:r>
            <a:r>
              <a:rPr lang="en-US" sz="1800" dirty="0" err="1">
                <a:effectLst/>
              </a:rPr>
              <a:t>cpp</a:t>
            </a:r>
            <a:r>
              <a:rPr lang="en-US" sz="1800" dirty="0">
                <a:effectLst/>
              </a:rPr>
              <a:t>/security/</a:t>
            </a:r>
            <a:r>
              <a:rPr lang="en-US" sz="1800" dirty="0" err="1">
                <a:effectLst/>
              </a:rPr>
              <a:t>security-best-practices-for-cpp?view</a:t>
            </a:r>
            <a:r>
              <a:rPr lang="en-US" sz="1800" dirty="0">
                <a:effectLst/>
              </a:rPr>
              <a:t>=msvc-170&amp;amp;viewFallbackFrom=vs-2019 </a:t>
            </a:r>
          </a:p>
          <a:p>
            <a:r>
              <a:rPr lang="en-US" sz="1800" dirty="0">
                <a:effectLst/>
              </a:rPr>
              <a:t>Vijayan, J. (2022, November 16). 6 </a:t>
            </a:r>
            <a:r>
              <a:rPr lang="en-US" sz="1800" dirty="0" err="1">
                <a:effectLst/>
              </a:rPr>
              <a:t>devsecops</a:t>
            </a:r>
            <a:r>
              <a:rPr lang="en-US" sz="1800" dirty="0">
                <a:effectLst/>
              </a:rPr>
              <a:t> best practices: Automate early and often. </a:t>
            </a:r>
            <a:r>
              <a:rPr lang="en-US" sz="1800" dirty="0" err="1">
                <a:effectLst/>
              </a:rPr>
              <a:t>TechBeacon</a:t>
            </a:r>
            <a:r>
              <a:rPr lang="en-US" sz="1800" dirty="0">
                <a:effectLst/>
              </a:rPr>
              <a:t>. https://</a:t>
            </a:r>
            <a:r>
              <a:rPr lang="en-US" sz="1800" dirty="0" err="1">
                <a:effectLst/>
              </a:rPr>
              <a:t>techbeacon.com</a:t>
            </a:r>
            <a:r>
              <a:rPr lang="en-US" sz="1800" dirty="0">
                <a:effectLst/>
              </a:rPr>
              <a:t>/security/6-devsecops-best-practices-automate-early-often </a:t>
            </a:r>
          </a:p>
          <a:p>
            <a:r>
              <a:rPr lang="en-US" sz="1800" dirty="0">
                <a:effectLst/>
              </a:rPr>
              <a:t>Walker, B. (2020, December 9). Different types of ERP vendors. Fashion Inspiration and Discovery. https://</a:t>
            </a:r>
            <a:r>
              <a:rPr lang="en-US" sz="1800" dirty="0" err="1">
                <a:effectLst/>
              </a:rPr>
              <a:t>trnds.co</a:t>
            </a:r>
            <a:r>
              <a:rPr lang="en-US" sz="1800" dirty="0">
                <a:effectLst/>
              </a:rPr>
              <a:t>/</a:t>
            </a:r>
            <a:r>
              <a:rPr lang="en-US" sz="1800" dirty="0" err="1">
                <a:effectLst/>
              </a:rPr>
              <a:t>hotcmfh</a:t>
            </a:r>
            <a:r>
              <a:rPr lang="en-US" sz="1800" dirty="0">
                <a:effectLst/>
              </a:rPr>
              <a:t>/2acab8-different-types-of-erp-vendors </a:t>
            </a:r>
          </a:p>
          <a:p>
            <a:r>
              <a:rPr lang="en-US" sz="1800" dirty="0">
                <a:effectLst/>
              </a:rPr>
              <a:t>Watts, S. (2020, May 12). Security automation: A beginner’s guide. BMC Blogs. https://</a:t>
            </a:r>
            <a:r>
              <a:rPr lang="en-US" sz="1800" dirty="0" err="1">
                <a:effectLst/>
              </a:rPr>
              <a:t>www.bmc.com</a:t>
            </a:r>
            <a:r>
              <a:rPr lang="en-US" sz="1800" dirty="0">
                <a:effectLst/>
              </a:rPr>
              <a:t>/blogs/security-automation/ </a:t>
            </a:r>
          </a:p>
          <a:p>
            <a:r>
              <a:rPr lang="en-US" sz="1800" dirty="0">
                <a:effectLst/>
              </a:rPr>
              <a:t>What is a tech stack? what tools do popular tech companies use in 2023?. </a:t>
            </a:r>
            <a:r>
              <a:rPr lang="en-US" sz="1800" dirty="0" err="1">
                <a:effectLst/>
              </a:rPr>
              <a:t>StackShare</a:t>
            </a:r>
            <a:r>
              <a:rPr lang="en-US" sz="1800" dirty="0">
                <a:effectLst/>
              </a:rPr>
              <a:t>. (n.d.). https://</a:t>
            </a:r>
            <a:r>
              <a:rPr lang="en-US" sz="1800" dirty="0" err="1">
                <a:effectLst/>
              </a:rPr>
              <a:t>www.stackshare.io</a:t>
            </a:r>
            <a:r>
              <a:rPr lang="en-US" sz="1800" dirty="0">
                <a:effectLst/>
              </a:rPr>
              <a:t>/stacks </a:t>
            </a:r>
          </a:p>
          <a:p>
            <a:r>
              <a:rPr lang="en-US" sz="1800" dirty="0">
                <a:effectLst/>
              </a:rPr>
              <a:t>XOR encryption. Programming Algorithms. (2017, April 11). https://</a:t>
            </a:r>
            <a:r>
              <a:rPr lang="en-US" sz="1800" dirty="0" err="1">
                <a:effectLst/>
              </a:rPr>
              <a:t>www.programmingalgorithms.com</a:t>
            </a:r>
            <a:r>
              <a:rPr lang="en-US" sz="1800" dirty="0">
                <a:effectLst/>
              </a:rPr>
              <a:t>/algorithm/</a:t>
            </a:r>
            <a:r>
              <a:rPr lang="en-US" sz="1800" dirty="0" err="1">
                <a:effectLst/>
              </a:rPr>
              <a:t>xor</a:t>
            </a:r>
            <a:r>
              <a:rPr lang="en-US" sz="1800" dirty="0">
                <a:effectLst/>
              </a:rPr>
              <a:t>-encryption/</a:t>
            </a:r>
            <a:r>
              <a:rPr lang="en-US" sz="1800" dirty="0" err="1">
                <a:effectLst/>
              </a:rPr>
              <a:t>cpp</a:t>
            </a:r>
            <a:r>
              <a:rPr lang="en-US" sz="1800" dirty="0">
                <a:effectLst/>
              </a:rPr>
              <a:t>/</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16394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13361" y="1813242"/>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600" dirty="0">
                <a:solidFill>
                  <a:srgbClr val="D1D5DB"/>
                </a:solidFill>
                <a:latin typeface="Söhne"/>
              </a:rPr>
              <a:t>A</a:t>
            </a:r>
            <a:r>
              <a:rPr lang="en-US" sz="1600" b="0" i="0" dirty="0">
                <a:solidFill>
                  <a:srgbClr val="D1D5DB"/>
                </a:solidFill>
                <a:effectLst/>
                <a:latin typeface="Söhne"/>
              </a:rPr>
              <a:t>ttention should be paid to all threats, especially those with critical severity. These represent the highest priority for security risk remediation and prevention efforts.</a:t>
            </a:r>
            <a:endParaRPr dirty="0"/>
          </a:p>
        </p:txBody>
      </p:sp>
      <p:graphicFrame>
        <p:nvGraphicFramePr>
          <p:cNvPr id="161" name="Google Shape;161;p4" descr="Alt text required"/>
          <p:cNvGraphicFramePr/>
          <p:nvPr>
            <p:extLst>
              <p:ext uri="{D42A27DB-BD31-4B8C-83A1-F6EECF244321}">
                <p14:modId xmlns:p14="http://schemas.microsoft.com/office/powerpoint/2010/main" val="2126822834"/>
              </p:ext>
            </p:extLst>
          </p:nvPr>
        </p:nvGraphicFramePr>
        <p:xfrm>
          <a:off x="3056570" y="1813242"/>
          <a:ext cx="7835225" cy="47868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7024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endParaRPr lang="en-US" sz="10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 – SQL Injection – High</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 – Memory Protection – High</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STD-002-CPP – Data Value – Medium-High</a:t>
                      </a: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STD-003-CPP – String Correctness – Medium-High</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 – Assertions – High</a:t>
                      </a: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STD-008-CPP – Properly Managing Sensitive Information – High</a:t>
                      </a: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STD-001-JS – Cross-Site Scripting Avoidance – High</a:t>
                      </a: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200" b="0" i="0" u="none" strike="noStrike" cap="none" dirty="0">
                          <a:solidFill>
                            <a:srgbClr val="000000"/>
                          </a:solidFill>
                          <a:effectLst/>
                          <a:latin typeface="Arial"/>
                          <a:ea typeface="Arial"/>
                          <a:cs typeface="Arial"/>
                          <a:sym typeface="Arial"/>
                        </a:rPr>
                        <a:t>STD-004-CPP – SQL Injection – Critical</a:t>
                      </a:r>
                    </a:p>
                    <a:p>
                      <a:pPr marL="0" marR="0" lvl="0" indent="0" algn="ctr" rtl="0">
                        <a:lnSpc>
                          <a:spcPct val="100000"/>
                        </a:lnSpc>
                        <a:spcBef>
                          <a:spcPts val="0"/>
                        </a:spcBef>
                        <a:spcAft>
                          <a:spcPts val="0"/>
                        </a:spcAft>
                        <a:buClr>
                          <a:srgbClr val="000000"/>
                        </a:buClr>
                        <a:buSzPts val="3600"/>
                        <a:buFont typeface="Arial"/>
                        <a:buNone/>
                      </a:pPr>
                      <a:r>
                        <a:rPr lang="en-US" sz="1200" b="0" i="0" u="none" strike="noStrike" cap="none" dirty="0">
                          <a:solidFill>
                            <a:srgbClr val="000000"/>
                          </a:solidFill>
                          <a:effectLst/>
                          <a:latin typeface="Arial"/>
                          <a:ea typeface="Arial"/>
                          <a:cs typeface="Arial"/>
                          <a:sym typeface="Arial"/>
                        </a:rPr>
                        <a:t>STD-003-CPP – String Correctness – Critical</a:t>
                      </a:r>
                    </a:p>
                    <a:p>
                      <a:pPr marL="0" marR="0" lvl="0" indent="0" algn="ctr" rtl="0">
                        <a:lnSpc>
                          <a:spcPct val="100000"/>
                        </a:lnSpc>
                        <a:spcBef>
                          <a:spcPts val="0"/>
                        </a:spcBef>
                        <a:spcAft>
                          <a:spcPts val="0"/>
                        </a:spcAft>
                        <a:buClr>
                          <a:srgbClr val="000000"/>
                        </a:buClr>
                        <a:buSzPts val="3600"/>
                        <a:buFont typeface="Arial"/>
                        <a:buNone/>
                      </a:pPr>
                      <a:r>
                        <a:rPr lang="en-US" sz="1200" b="0" i="0" u="none" strike="noStrike" cap="none" dirty="0">
                          <a:solidFill>
                            <a:srgbClr val="000000"/>
                          </a:solidFill>
                          <a:effectLst/>
                          <a:latin typeface="Arial"/>
                          <a:ea typeface="Arial"/>
                          <a:cs typeface="Arial"/>
                          <a:sym typeface="Arial"/>
                        </a:rPr>
                        <a:t>STD-008-CPP-Properly Managing Sensitive Information – Critical</a:t>
                      </a:r>
                    </a:p>
                    <a:p>
                      <a:pPr marL="0" marR="0" lvl="0" indent="0" algn="ctr" rtl="0">
                        <a:lnSpc>
                          <a:spcPct val="100000"/>
                        </a:lnSpc>
                        <a:spcBef>
                          <a:spcPts val="0"/>
                        </a:spcBef>
                        <a:spcAft>
                          <a:spcPts val="0"/>
                        </a:spcAft>
                        <a:buClr>
                          <a:srgbClr val="000000"/>
                        </a:buClr>
                        <a:buSzPts val="3600"/>
                        <a:buFont typeface="Arial"/>
                        <a:buNone/>
                      </a:pPr>
                      <a:r>
                        <a:rPr lang="en-US" sz="1200" b="0" i="0" u="none" strike="noStrike" cap="none" dirty="0">
                          <a:solidFill>
                            <a:srgbClr val="000000"/>
                          </a:solidFill>
                          <a:effectLst/>
                          <a:latin typeface="Arial"/>
                          <a:ea typeface="Arial"/>
                          <a:cs typeface="Arial"/>
                          <a:sym typeface="Arial"/>
                        </a:rPr>
                        <a:t>STD-001-JS – Cross-Site Scripting Avoidance – Critical</a:t>
                      </a:r>
                      <a:endParaRPr sz="1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b="0" i="0" u="none" strike="noStrike" cap="none" dirty="0">
                          <a:solidFill>
                            <a:srgbClr val="000000"/>
                          </a:solidFill>
                          <a:effectLst/>
                          <a:latin typeface="Arial"/>
                          <a:ea typeface="Arial"/>
                          <a:cs typeface="Arial"/>
                          <a:sym typeface="Arial"/>
                        </a:rPr>
                        <a:t>STD-001-CPP – Data Type – High</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i="0" u="none" strike="noStrike" cap="none" dirty="0">
                          <a:solidFill>
                            <a:srgbClr val="000000"/>
                          </a:solidFill>
                          <a:effectLst/>
                          <a:latin typeface="Arial"/>
                          <a:ea typeface="Arial"/>
                          <a:cs typeface="Arial"/>
                          <a:sym typeface="Arial"/>
                        </a:rPr>
                        <a:t>STD-002-CPP – Data Value – High</a:t>
                      </a:r>
                      <a:br>
                        <a:rPr lang="en-US" sz="1200" b="0" i="0" u="none" strike="noStrike" cap="none" dirty="0">
                          <a:solidFill>
                            <a:srgbClr val="000000"/>
                          </a:solidFill>
                          <a:effectLst/>
                          <a:latin typeface="Arial"/>
                          <a:ea typeface="Arial"/>
                          <a:cs typeface="Arial"/>
                          <a:sym typeface="Arial"/>
                        </a:rPr>
                      </a:br>
                      <a:r>
                        <a:rPr lang="en-US" sz="1200" b="0" i="0" u="none" strike="noStrike" cap="none" dirty="0">
                          <a:solidFill>
                            <a:srgbClr val="000000"/>
                          </a:solidFill>
                          <a:effectLst/>
                          <a:latin typeface="Arial"/>
                          <a:ea typeface="Arial"/>
                          <a:cs typeface="Arial"/>
                          <a:sym typeface="Arial"/>
                        </a:rPr>
                        <a:t>STD-003-CPP – String Correctness – High</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i="0" u="none" strike="noStrike" cap="none" dirty="0">
                          <a:solidFill>
                            <a:srgbClr val="000000"/>
                          </a:solidFill>
                          <a:effectLst/>
                          <a:latin typeface="Arial"/>
                          <a:ea typeface="Arial"/>
                          <a:cs typeface="Arial"/>
                          <a:sym typeface="Arial"/>
                        </a:rPr>
                        <a:t>STD-006-CPP – Assertions – High</a:t>
                      </a:r>
                      <a:br>
                        <a:rPr lang="en-US" sz="1200" b="0" i="0" u="none" strike="noStrike" cap="none" dirty="0">
                          <a:solidFill>
                            <a:srgbClr val="000000"/>
                          </a:solidFill>
                          <a:effectLst/>
                          <a:latin typeface="Arial"/>
                          <a:ea typeface="Arial"/>
                          <a:cs typeface="Arial"/>
                          <a:sym typeface="Arial"/>
                        </a:rPr>
                      </a:br>
                      <a:r>
                        <a:rPr lang="en-US" sz="1200" b="0" i="0" u="none" strike="noStrike" cap="none" dirty="0">
                          <a:solidFill>
                            <a:srgbClr val="000000"/>
                          </a:solidFill>
                          <a:effectLst/>
                          <a:latin typeface="Arial"/>
                          <a:ea typeface="Arial"/>
                          <a:cs typeface="Arial"/>
                          <a:sym typeface="Arial"/>
                        </a:rPr>
                        <a:t>STD-009-CPP – Random Number Generators – Low</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STD-001-CPP – Data Type – Medium-High </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 – Data Type – Low</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STD-009-CPP – Random Number Generators – Low</a:t>
                      </a:r>
                      <a:br>
                        <a:rPr lang="en-US" sz="1400" b="0" i="0" u="none" strike="noStrike" cap="none" dirty="0">
                          <a:solidFill>
                            <a:srgbClr val="000000"/>
                          </a:solidFill>
                          <a:effectLst/>
                          <a:latin typeface="Arial"/>
                          <a:ea typeface="Arial"/>
                          <a:cs typeface="Arial"/>
                          <a:sym typeface="Arial"/>
                        </a:rPr>
                      </a:b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6" name="Audio 35">
            <a:extLst>
              <a:ext uri="{FF2B5EF4-FFF2-40B4-BE49-F238E27FC236}">
                <a16:creationId xmlns:a16="http://schemas.microsoft.com/office/drawing/2014/main" id="{3CA2FD09-053B-E477-4417-C3E85A0B52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7312"/>
    </mc:Choice>
    <mc:Fallback>
      <p:transition spd="slow" advTm="17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Validate</a:t>
            </a:r>
            <a:r>
              <a:rPr lang="en-US" sz="1800" b="1" dirty="0">
                <a:solidFill>
                  <a:schemeClr val="bg1"/>
                </a:solidFill>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Input Data</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Heed Compiler Warnings</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Architect and Design for Security Policies</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Keep It Simple</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Default Deny</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Adhere to the Principle of Least Privilege</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Sanitize Data Sent to Other Systems</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Practice Defense in Depth</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Use Effective Quality Assurance Techniques</a:t>
            </a:r>
            <a:r>
              <a:rPr lang="en-US" dirty="0">
                <a:solidFill>
                  <a:schemeClr val="bg1"/>
                </a:solidFill>
                <a:effectLst/>
              </a:rPr>
              <a:t> </a:t>
            </a:r>
          </a:p>
          <a:p>
            <a:pPr lvl="0" indent="-457200" algn="l" rtl="0">
              <a:lnSpc>
                <a:spcPct val="90000"/>
              </a:lnSpc>
              <a:spcBef>
                <a:spcPts val="0"/>
              </a:spcBef>
              <a:spcAft>
                <a:spcPts val="0"/>
              </a:spcAft>
              <a:buClr>
                <a:schemeClr val="lt1"/>
              </a:buClr>
              <a:buSzPts val="2200"/>
              <a:buFont typeface="+mj-lt"/>
              <a:buAutoNum type="arabicPeriod"/>
            </a:pPr>
            <a:r>
              <a:rPr lang="en-US" sz="1800" dirty="0">
                <a:solidFill>
                  <a:schemeClr val="bg1"/>
                </a:solidFill>
                <a:effectLst/>
                <a:latin typeface="Calibri" panose="020F0502020204030204" pitchFamily="34" charset="0"/>
                <a:ea typeface="Calibri" panose="020F0502020204030204" pitchFamily="34" charset="0"/>
              </a:rPr>
              <a:t>Adopt a Secure Coding Standard</a:t>
            </a:r>
            <a:r>
              <a:rPr lang="en-US" dirty="0">
                <a:solidFill>
                  <a:schemeClr val="bg1"/>
                </a:solidFill>
                <a:effectLst/>
              </a:rPr>
              <a:t> </a:t>
            </a:r>
            <a:endParaRPr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9" name="Audio 28">
            <a:extLst>
              <a:ext uri="{FF2B5EF4-FFF2-40B4-BE49-F238E27FC236}">
                <a16:creationId xmlns:a16="http://schemas.microsoft.com/office/drawing/2014/main" id="{B8E4D2B2-E934-42F4-108B-103A4E422B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232"/>
    </mc:Choice>
    <mc:Fallback>
      <p:transition spd="slow" advTm="480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ctr" anchorCtr="0">
            <a:normAutofit fontScale="55000" lnSpcReduction="20000"/>
          </a:bodyPr>
          <a:lstStyle/>
          <a:p>
            <a:pPr lvl="0" indent="-457200" algn="l" rtl="0">
              <a:lnSpc>
                <a:spcPct val="170000"/>
              </a:lnSpc>
              <a:spcBef>
                <a:spcPts val="0"/>
              </a:spcBef>
              <a:spcAft>
                <a:spcPts val="0"/>
              </a:spcAft>
              <a:buClr>
                <a:schemeClr val="lt1"/>
              </a:buClr>
              <a:buSzPts val="2000"/>
              <a:buFont typeface="+mj-lt"/>
              <a:buAutoNum type="arabicPeriod"/>
            </a:pPr>
            <a:r>
              <a:rPr lang="en-US" sz="2100" dirty="0"/>
              <a:t>Data Type, [STD-001-CPP], Strong typedefs in C++ improve type safety and create clear, semantically correct code. </a:t>
            </a:r>
          </a:p>
          <a:p>
            <a:pPr lvl="0" indent="-457200" algn="l" rtl="0">
              <a:lnSpc>
                <a:spcPct val="170000"/>
              </a:lnSpc>
              <a:spcBef>
                <a:spcPts val="0"/>
              </a:spcBef>
              <a:spcAft>
                <a:spcPts val="0"/>
              </a:spcAft>
              <a:buClr>
                <a:schemeClr val="lt1"/>
              </a:buClr>
              <a:buSzPts val="2000"/>
              <a:buFont typeface="+mj-lt"/>
              <a:buAutoNum type="arabicPeriod"/>
            </a:pPr>
            <a:r>
              <a:rPr lang="en-US" sz="2100" dirty="0"/>
              <a:t>Data Value, [STD-002-CPP], Prefer Enumerated Types over Magic Numbers.</a:t>
            </a:r>
          </a:p>
          <a:p>
            <a:pPr lvl="0" indent="-457200" algn="l" rtl="0">
              <a:lnSpc>
                <a:spcPct val="170000"/>
              </a:lnSpc>
              <a:spcBef>
                <a:spcPts val="0"/>
              </a:spcBef>
              <a:spcAft>
                <a:spcPts val="0"/>
              </a:spcAft>
              <a:buClr>
                <a:schemeClr val="lt1"/>
              </a:buClr>
              <a:buSzPts val="2000"/>
              <a:buFont typeface="+mj-lt"/>
              <a:buAutoNum type="arabicPeriod"/>
            </a:pPr>
            <a:r>
              <a:rPr lang="en-US" sz="2100" dirty="0"/>
              <a:t>String Correctness, [STD-003-CPP], String Length Limit.</a:t>
            </a:r>
          </a:p>
          <a:p>
            <a:pPr lvl="0" indent="-457200" algn="l" rtl="0">
              <a:lnSpc>
                <a:spcPct val="170000"/>
              </a:lnSpc>
              <a:spcBef>
                <a:spcPts val="0"/>
              </a:spcBef>
              <a:spcAft>
                <a:spcPts val="0"/>
              </a:spcAft>
              <a:buClr>
                <a:schemeClr val="lt1"/>
              </a:buClr>
              <a:buSzPts val="2000"/>
              <a:buFont typeface="+mj-lt"/>
              <a:buAutoNum type="arabicPeriod"/>
            </a:pPr>
            <a:r>
              <a:rPr lang="en-US" sz="2100" dirty="0"/>
              <a:t>SQL Injection, [STD-004-CPP], To prevent security vulnerabilities, a standard called Data Security recommends the use of parameterized queries or prepared statements.</a:t>
            </a:r>
          </a:p>
          <a:p>
            <a:pPr lvl="0" indent="-457200" algn="l" rtl="0">
              <a:lnSpc>
                <a:spcPct val="170000"/>
              </a:lnSpc>
              <a:spcBef>
                <a:spcPts val="0"/>
              </a:spcBef>
              <a:spcAft>
                <a:spcPts val="0"/>
              </a:spcAft>
              <a:buClr>
                <a:schemeClr val="lt1"/>
              </a:buClr>
              <a:buSzPts val="2000"/>
              <a:buFont typeface="+mj-lt"/>
              <a:buAutoNum type="arabicPeriod"/>
            </a:pPr>
            <a:r>
              <a:rPr lang="en-US" sz="2100" dirty="0"/>
              <a:t>Memory Protection, [STD-005-CPP], To prevent a vulnerability called Buffer Overflow, it's important to follow the standard of not writing beyond the capacity of buffers.</a:t>
            </a:r>
          </a:p>
          <a:p>
            <a:pPr lvl="0" indent="-457200" algn="l" rtl="0">
              <a:lnSpc>
                <a:spcPct val="170000"/>
              </a:lnSpc>
              <a:spcBef>
                <a:spcPts val="0"/>
              </a:spcBef>
              <a:spcAft>
                <a:spcPts val="0"/>
              </a:spcAft>
              <a:buClr>
                <a:schemeClr val="lt1"/>
              </a:buClr>
              <a:buSzPts val="2000"/>
              <a:buFont typeface="+mj-lt"/>
              <a:buAutoNum type="arabicPeriod"/>
            </a:pPr>
            <a:r>
              <a:rPr lang="en-US" sz="2100" dirty="0"/>
              <a:t>Assertions, [STD-006-CPP], To validate program invariants and identify logic errors early in the development process, it is recommended to use assertions. This standard emphasizes the importance of utilizing assertions.</a:t>
            </a:r>
          </a:p>
          <a:p>
            <a:pPr lvl="0" indent="-457200" algn="l" rtl="0">
              <a:lnSpc>
                <a:spcPct val="170000"/>
              </a:lnSpc>
              <a:spcBef>
                <a:spcPts val="0"/>
              </a:spcBef>
              <a:spcAft>
                <a:spcPts val="0"/>
              </a:spcAft>
              <a:buClr>
                <a:schemeClr val="lt1"/>
              </a:buClr>
              <a:buSzPts val="2000"/>
              <a:buFont typeface="+mj-lt"/>
              <a:buAutoNum type="arabicPeriod"/>
            </a:pPr>
            <a:r>
              <a:rPr lang="en-US" sz="2100" dirty="0"/>
              <a:t>Exceptions, [STD-007-CPP], The Proper Use of Exceptions standard encourages using exceptions appropriately to handle unusual situations, preventing system crashes or undefined behavior.</a:t>
            </a:r>
          </a:p>
          <a:p>
            <a:pPr lvl="0" indent="-457200" algn="l" rtl="0">
              <a:lnSpc>
                <a:spcPct val="170000"/>
              </a:lnSpc>
              <a:spcBef>
                <a:spcPts val="0"/>
              </a:spcBef>
              <a:spcAft>
                <a:spcPts val="0"/>
              </a:spcAft>
              <a:buClr>
                <a:schemeClr val="lt1"/>
              </a:buClr>
              <a:buSzPts val="2000"/>
              <a:buFont typeface="+mj-lt"/>
              <a:buAutoNum type="arabicPeriod"/>
            </a:pPr>
            <a:r>
              <a:rPr lang="en-US" sz="2100" dirty="0"/>
              <a:t>Properly Managing Sensitive Information, [STD-008-CPP], Secure Handling of Sensitive Information.</a:t>
            </a:r>
          </a:p>
          <a:p>
            <a:pPr lvl="0" indent="-457200" algn="l" rtl="0">
              <a:lnSpc>
                <a:spcPct val="170000"/>
              </a:lnSpc>
              <a:spcBef>
                <a:spcPts val="0"/>
              </a:spcBef>
              <a:spcAft>
                <a:spcPts val="0"/>
              </a:spcAft>
              <a:buClr>
                <a:schemeClr val="lt1"/>
              </a:buClr>
              <a:buSzPts val="2000"/>
              <a:buFont typeface="+mj-lt"/>
              <a:buAutoNum type="arabicPeriod"/>
            </a:pPr>
            <a:r>
              <a:rPr lang="en-US" sz="2100" dirty="0"/>
              <a:t>Cross-Site Scripting Avoidance, [STD-009-JS], Prevention of Cross-Site Scripting Attacks.</a:t>
            </a:r>
          </a:p>
          <a:p>
            <a:pPr lvl="0" indent="-457200" algn="l" rtl="0">
              <a:lnSpc>
                <a:spcPct val="170000"/>
              </a:lnSpc>
              <a:spcBef>
                <a:spcPts val="0"/>
              </a:spcBef>
              <a:spcAft>
                <a:spcPts val="0"/>
              </a:spcAft>
              <a:buClr>
                <a:schemeClr val="lt1"/>
              </a:buClr>
              <a:buSzPts val="2000"/>
              <a:buFont typeface="+mj-lt"/>
              <a:buAutoNum type="arabicPeriod"/>
            </a:pPr>
            <a:r>
              <a:rPr lang="en-US" sz="2100" dirty="0"/>
              <a:t>Random Number Generators, [STD-010-CPP], Safe Usage of Random Number Generators</a:t>
            </a:r>
          </a:p>
          <a:p>
            <a:pPr lvl="0" indent="-457200" algn="l" rtl="0">
              <a:lnSpc>
                <a:spcPct val="90000"/>
              </a:lnSpc>
              <a:spcBef>
                <a:spcPts val="0"/>
              </a:spcBef>
              <a:spcAft>
                <a:spcPts val="0"/>
              </a:spcAft>
              <a:buClr>
                <a:schemeClr val="lt1"/>
              </a:buClr>
              <a:buSzPts val="2000"/>
              <a:buFont typeface="+mj-lt"/>
              <a:buAutoNum type="arabicPeriod"/>
            </a:pPr>
            <a:endParaRPr dirty="0"/>
          </a:p>
        </p:txBody>
      </p:sp>
      <p:pic>
        <p:nvPicPr>
          <p:cNvPr id="176" name="Google Shape;176;p6" descr="Green Pace logo"/>
          <p:cNvPicPr preferRelativeResize="0"/>
          <p:nvPr/>
        </p:nvPicPr>
        <p:blipFill>
          <a:blip r:embed="rId6">
            <a:alphaModFix/>
          </a:blip>
          <a:stretch>
            <a:fillRect/>
          </a:stretch>
        </p:blipFill>
        <p:spPr>
          <a:xfrm>
            <a:off x="11062899" y="5519014"/>
            <a:ext cx="886601" cy="1149225"/>
          </a:xfrm>
          <a:prstGeom prst="rect">
            <a:avLst/>
          </a:prstGeom>
          <a:noFill/>
          <a:ln>
            <a:noFill/>
          </a:ln>
        </p:spPr>
      </p:pic>
      <p:pic>
        <p:nvPicPr>
          <p:cNvPr id="9" name="Audio 8">
            <a:extLst>
              <a:ext uri="{FF2B5EF4-FFF2-40B4-BE49-F238E27FC236}">
                <a16:creationId xmlns:a16="http://schemas.microsoft.com/office/drawing/2014/main" id="{2B2D0F66-05DE-0C13-BF48-20C978B7AA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931"/>
    </mc:Choice>
    <mc:Fallback>
      <p:transition spd="slow" advTm="30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04984" y="48500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848571"/>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000"/>
              <a:buChar char="•"/>
            </a:pPr>
            <a:r>
              <a:rPr lang="en-US" sz="2400" dirty="0"/>
              <a:t>Encryption in rest</a:t>
            </a:r>
          </a:p>
          <a:p>
            <a:pPr marL="0" lvl="0" indent="0" algn="l" rtl="0">
              <a:lnSpc>
                <a:spcPct val="90000"/>
              </a:lnSpc>
              <a:spcBef>
                <a:spcPts val="0"/>
              </a:spcBef>
              <a:spcAft>
                <a:spcPts val="0"/>
              </a:spcAft>
              <a:buClr>
                <a:schemeClr val="lt1"/>
              </a:buClr>
              <a:buSzPts val="2000"/>
              <a:buNone/>
            </a:pPr>
            <a:endParaRPr lang="en-US" sz="1800" dirty="0"/>
          </a:p>
          <a:p>
            <a:pPr marL="0" lvl="0" indent="0" algn="l" rtl="0">
              <a:lnSpc>
                <a:spcPct val="90000"/>
              </a:lnSpc>
              <a:spcBef>
                <a:spcPts val="0"/>
              </a:spcBef>
              <a:spcAft>
                <a:spcPts val="0"/>
              </a:spcAft>
              <a:buClr>
                <a:schemeClr val="lt1"/>
              </a:buClr>
              <a:buSzPts val="2000"/>
              <a:buNone/>
            </a:pPr>
            <a:r>
              <a:rPr lang="en-US" sz="1600" i="1" dirty="0"/>
              <a:t>The technique called "data encryption at rest" is used to protect stored data by encoding it while it's on a disk. This ensures that the data can only be accessed with the correct decryption key. The purpose of this approach is to safeguard data on storage devices such as hard drives, SSDs, servers, and data centers. It's a necessary measure to prevent unauthorized access and data breaches, particularly in the case of physical theft or attacks. This policy applies to sensitive data that is stored and not in use</a:t>
            </a:r>
            <a:r>
              <a:rPr lang="en-US" sz="1800" i="1" dirty="0"/>
              <a:t>.</a:t>
            </a:r>
          </a:p>
          <a:p>
            <a:pPr marL="0" lvl="0" indent="0" algn="l" rtl="0">
              <a:lnSpc>
                <a:spcPct val="90000"/>
              </a:lnSpc>
              <a:spcBef>
                <a:spcPts val="0"/>
              </a:spcBef>
              <a:spcAft>
                <a:spcPts val="0"/>
              </a:spcAft>
              <a:buClr>
                <a:schemeClr val="lt1"/>
              </a:buClr>
              <a:buSzPts val="2000"/>
              <a:buNone/>
            </a:pPr>
            <a:endParaRPr lang="en-US" sz="2400" dirty="0"/>
          </a:p>
          <a:p>
            <a:pPr marL="228600" lvl="0" indent="-228600" algn="l" rtl="0">
              <a:lnSpc>
                <a:spcPct val="90000"/>
              </a:lnSpc>
              <a:spcBef>
                <a:spcPts val="0"/>
              </a:spcBef>
              <a:spcAft>
                <a:spcPts val="0"/>
              </a:spcAft>
              <a:buClr>
                <a:schemeClr val="lt1"/>
              </a:buClr>
              <a:buSzPts val="2000"/>
              <a:buChar char="•"/>
            </a:pPr>
            <a:r>
              <a:rPr lang="en-US" sz="2400" dirty="0"/>
              <a:t>Encryption at flight</a:t>
            </a:r>
          </a:p>
          <a:p>
            <a:pPr marL="228600" lvl="0" indent="-228600" algn="l" rtl="0">
              <a:lnSpc>
                <a:spcPct val="90000"/>
              </a:lnSpc>
              <a:spcBef>
                <a:spcPts val="0"/>
              </a:spcBef>
              <a:spcAft>
                <a:spcPts val="0"/>
              </a:spcAft>
              <a:buClr>
                <a:schemeClr val="lt1"/>
              </a:buClr>
              <a:buSzPts val="2000"/>
              <a:buChar char="•"/>
            </a:pPr>
            <a:endParaRPr lang="en-US" sz="1800" i="1" dirty="0"/>
          </a:p>
          <a:p>
            <a:pPr marL="0" lvl="0" indent="0" algn="l" rtl="0">
              <a:lnSpc>
                <a:spcPct val="90000"/>
              </a:lnSpc>
              <a:spcBef>
                <a:spcPts val="0"/>
              </a:spcBef>
              <a:spcAft>
                <a:spcPts val="0"/>
              </a:spcAft>
              <a:buClr>
                <a:schemeClr val="lt1"/>
              </a:buClr>
              <a:buSzPts val="2000"/>
              <a:buNone/>
            </a:pPr>
            <a:r>
              <a:rPr lang="en-US" sz="1600" i="1" dirty="0"/>
              <a:t>When data is being moved between networks or within networks, it is important to protect it from unauthorized interception. This is where encryption in flight, or encryption in transit, comes in. The process involves encrypting data while it is in transit to ensure its security. Commonly used protocols such as HTTPS, SSL, or TLS are employed to achieve this. It is important to apply this policy to all data in transit, especially over untrusted networks, to prevent "man-in-the-middle" attacks.</a:t>
            </a:r>
          </a:p>
          <a:p>
            <a:pPr marL="0" lvl="0" indent="0" algn="l" rtl="0">
              <a:lnSpc>
                <a:spcPct val="90000"/>
              </a:lnSpc>
              <a:spcBef>
                <a:spcPts val="0"/>
              </a:spcBef>
              <a:spcAft>
                <a:spcPts val="0"/>
              </a:spcAft>
              <a:buClr>
                <a:schemeClr val="lt1"/>
              </a:buClr>
              <a:buSzPts val="2000"/>
              <a:buNone/>
            </a:pPr>
            <a:endParaRPr lang="en-US" sz="1600" i="1" dirty="0"/>
          </a:p>
          <a:p>
            <a:pPr marL="228600" lvl="0" indent="-228600" algn="l" rtl="0">
              <a:lnSpc>
                <a:spcPct val="90000"/>
              </a:lnSpc>
              <a:spcBef>
                <a:spcPts val="0"/>
              </a:spcBef>
              <a:spcAft>
                <a:spcPts val="0"/>
              </a:spcAft>
              <a:buClr>
                <a:schemeClr val="lt1"/>
              </a:buClr>
              <a:buSzPts val="2000"/>
              <a:buChar char="•"/>
            </a:pPr>
            <a:r>
              <a:rPr lang="en-US" sz="2400" dirty="0"/>
              <a:t>Encryption in use</a:t>
            </a:r>
          </a:p>
          <a:p>
            <a:pPr marL="228600" lvl="0" indent="-228600" algn="l" rtl="0">
              <a:lnSpc>
                <a:spcPct val="90000"/>
              </a:lnSpc>
              <a:spcBef>
                <a:spcPts val="0"/>
              </a:spcBef>
              <a:spcAft>
                <a:spcPts val="0"/>
              </a:spcAft>
              <a:buClr>
                <a:schemeClr val="lt1"/>
              </a:buClr>
              <a:buSzPts val="2000"/>
              <a:buChar char="•"/>
            </a:pPr>
            <a:endParaRPr lang="en-US" sz="1900" i="1" dirty="0"/>
          </a:p>
          <a:p>
            <a:pPr marL="0" lvl="0" indent="0" algn="l" rtl="0">
              <a:lnSpc>
                <a:spcPct val="90000"/>
              </a:lnSpc>
              <a:spcBef>
                <a:spcPts val="0"/>
              </a:spcBef>
              <a:spcAft>
                <a:spcPts val="0"/>
              </a:spcAft>
              <a:buClr>
                <a:schemeClr val="lt1"/>
              </a:buClr>
              <a:buSzPts val="2000"/>
              <a:buNone/>
            </a:pPr>
            <a:r>
              <a:rPr lang="en-US" sz="1900" i="1" dirty="0"/>
              <a:t>When encryption is in use, it means that data is being encrypted while it is being processed. This type of encryption is more challenging to set up compared to encryption at rest or in transit because the data must be decrypted first before processing. As more businesses rely on cloud services and outsourced processing, this concept is becoming more crucial. The policy is relevant for scenarios where sensitive data is processed outside of trusted boundaries, like third-party services or public cloud services.</a:t>
            </a:r>
          </a:p>
          <a:p>
            <a:pPr marL="228600" lvl="0" indent="-228600" algn="l" rtl="0">
              <a:lnSpc>
                <a:spcPct val="90000"/>
              </a:lnSpc>
              <a:spcBef>
                <a:spcPts val="0"/>
              </a:spcBef>
              <a:spcAft>
                <a:spcPts val="0"/>
              </a:spcAft>
              <a:buClr>
                <a:schemeClr val="lt1"/>
              </a:buClr>
              <a:buSzPts val="2000"/>
              <a:buChar char="•"/>
            </a:pPr>
            <a:endParaRPr lang="en-US"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336007A7-CFFE-2EDE-BC08-DD3FA79273E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9246"/>
    </mc:Choice>
    <mc:Fallback>
      <p:transition spd="slow" advTm="15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706974" y="1736901"/>
            <a:ext cx="10820400" cy="4548569"/>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lt1"/>
              </a:buClr>
              <a:buSzPts val="2400"/>
              <a:buChar char="•"/>
            </a:pPr>
            <a:r>
              <a:rPr lang="en-US" sz="2000" dirty="0"/>
              <a:t>Authentication</a:t>
            </a:r>
            <a:r>
              <a:rPr lang="en-US" sz="1600" dirty="0"/>
              <a:t>	</a:t>
            </a:r>
          </a:p>
          <a:p>
            <a:pPr marL="228600" lvl="0" indent="-228600" algn="l" rtl="0">
              <a:lnSpc>
                <a:spcPct val="100000"/>
              </a:lnSpc>
              <a:spcBef>
                <a:spcPts val="0"/>
              </a:spcBef>
              <a:spcAft>
                <a:spcPts val="0"/>
              </a:spcAft>
              <a:buClr>
                <a:schemeClr val="lt1"/>
              </a:buClr>
              <a:buSzPts val="2400"/>
              <a:buChar char="•"/>
            </a:pPr>
            <a:endParaRPr lang="en-US" sz="1600" dirty="0"/>
          </a:p>
          <a:p>
            <a:pPr marL="0" lvl="0" indent="0" algn="l" rtl="0">
              <a:lnSpc>
                <a:spcPct val="100000"/>
              </a:lnSpc>
              <a:spcBef>
                <a:spcPts val="0"/>
              </a:spcBef>
              <a:spcAft>
                <a:spcPts val="0"/>
              </a:spcAft>
              <a:buClr>
                <a:schemeClr val="lt1"/>
              </a:buClr>
              <a:buSzPts val="2400"/>
              <a:buNone/>
            </a:pPr>
            <a:r>
              <a:rPr lang="en-US" sz="1200" i="1" dirty="0"/>
              <a:t>Authentication involves confirming the identity of a person, system, or process. This is achieved by verifying the accuracy of their credentials, such as usernames, passwords, tokens, or biometric data. It's essential to maintaining secure access control in a system and is the first pillar of the Triple-A framework. This policy applies to all logins to ensure that each user is truly who they say they are, preventing unauthorized access or potential breaches.</a:t>
            </a:r>
          </a:p>
          <a:p>
            <a:pPr marL="0" lvl="0" indent="0" algn="l" rtl="0">
              <a:lnSpc>
                <a:spcPct val="100000"/>
              </a:lnSpc>
              <a:spcBef>
                <a:spcPts val="0"/>
              </a:spcBef>
              <a:spcAft>
                <a:spcPts val="0"/>
              </a:spcAft>
              <a:buClr>
                <a:schemeClr val="lt1"/>
              </a:buClr>
              <a:buSzPts val="2400"/>
              <a:buNone/>
            </a:pPr>
            <a:endParaRPr lang="en-US" sz="1600" i="1" dirty="0"/>
          </a:p>
          <a:p>
            <a:pPr marL="285750" indent="-285750">
              <a:lnSpc>
                <a:spcPct val="100000"/>
              </a:lnSpc>
              <a:spcBef>
                <a:spcPts val="0"/>
              </a:spcBef>
              <a:buSzPts val="2400"/>
            </a:pPr>
            <a:r>
              <a:rPr lang="en-US" sz="2000" dirty="0"/>
              <a:t>Authorization</a:t>
            </a:r>
            <a:r>
              <a:rPr lang="en-US" sz="1600" i="1" dirty="0"/>
              <a:t>	</a:t>
            </a:r>
          </a:p>
          <a:p>
            <a:pPr marL="285750" indent="-285750">
              <a:lnSpc>
                <a:spcPct val="100000"/>
              </a:lnSpc>
              <a:spcBef>
                <a:spcPts val="0"/>
              </a:spcBef>
              <a:buSzPts val="2400"/>
            </a:pPr>
            <a:endParaRPr lang="en-US" sz="1600" i="1" dirty="0"/>
          </a:p>
          <a:p>
            <a:pPr marL="0" indent="0">
              <a:lnSpc>
                <a:spcPct val="100000"/>
              </a:lnSpc>
              <a:spcBef>
                <a:spcPts val="0"/>
              </a:spcBef>
              <a:buSzPts val="2400"/>
              <a:buNone/>
            </a:pPr>
            <a:r>
              <a:rPr lang="en-US" sz="1200" i="1" dirty="0"/>
              <a:t>Once a user has been authenticated, the next step is authorization, which involves deciding whether to grant or deny access to specific resources or actions based on the user's profile or role. In an RBAC system, users are assigned roles, and permissions are assigned to those roles to simplify access management. The policy applies to all system components, databases, files, and services, regulating user activities and preventing unauthorized actions, even in a system breach.</a:t>
            </a:r>
          </a:p>
          <a:p>
            <a:pPr marL="0" indent="0">
              <a:lnSpc>
                <a:spcPct val="100000"/>
              </a:lnSpc>
              <a:spcBef>
                <a:spcPts val="0"/>
              </a:spcBef>
              <a:buSzPts val="2400"/>
              <a:buNone/>
            </a:pPr>
            <a:endParaRPr lang="en-US" sz="1600" i="1" dirty="0"/>
          </a:p>
          <a:p>
            <a:pPr marL="285750" indent="-285750">
              <a:lnSpc>
                <a:spcPct val="100000"/>
              </a:lnSpc>
              <a:spcBef>
                <a:spcPts val="0"/>
              </a:spcBef>
              <a:buSzPts val="2400"/>
            </a:pPr>
            <a:r>
              <a:rPr lang="en-US" sz="2000" dirty="0"/>
              <a:t>Accounting</a:t>
            </a:r>
            <a:r>
              <a:rPr lang="en-US" sz="1600" i="1" dirty="0"/>
              <a:t>	</a:t>
            </a:r>
          </a:p>
          <a:p>
            <a:pPr marL="285750" indent="-285750">
              <a:lnSpc>
                <a:spcPct val="100000"/>
              </a:lnSpc>
              <a:spcBef>
                <a:spcPts val="0"/>
              </a:spcBef>
              <a:buSzPts val="2400"/>
            </a:pPr>
            <a:endParaRPr lang="en-US" sz="1600" i="1" dirty="0"/>
          </a:p>
          <a:p>
            <a:pPr marL="0" indent="0">
              <a:lnSpc>
                <a:spcPct val="100000"/>
              </a:lnSpc>
              <a:spcBef>
                <a:spcPts val="0"/>
              </a:spcBef>
              <a:buSzPts val="2400"/>
              <a:buNone/>
            </a:pPr>
            <a:r>
              <a:rPr lang="en-US" sz="1200" i="1" dirty="0"/>
              <a:t>Tracking user activities and operations is known as accounting or auditing. This involves maintaining a record of the user's actions, such as system entry and exit times, executed commands, accessed files, and changes made. Accounting enables the review and analysis of resource utilization, providing traceability. This policy applies to all user interactions with the system to monitor behavior, detect anomalies, and support security investigations when required.</a:t>
            </a:r>
            <a:endParaRPr sz="1200" i="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2D01D070-0E6D-B40A-AA2F-DA2762553D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954"/>
    </mc:Choice>
    <mc:Fallback>
      <p:transition spd="slow" advTm="12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lgn="l">
              <a:buNone/>
            </a:pPr>
            <a:r>
              <a:rPr lang="en-US" dirty="0">
                <a:solidFill>
                  <a:srgbClr val="D1D5DB"/>
                </a:solidFill>
                <a:latin typeface="Söhne"/>
              </a:rPr>
              <a:t>T</a:t>
            </a:r>
            <a:r>
              <a:rPr lang="en-US" b="0" i="0" dirty="0">
                <a:solidFill>
                  <a:srgbClr val="D1D5DB"/>
                </a:solidFill>
                <a:effectLst/>
                <a:latin typeface="Söhne"/>
              </a:rPr>
              <a:t>he vulnerability we will test for is a SQL Injection vulnerability, where an attacker could potentially manipulate the SQL queries used by your application by inputting special characters or SQL code into user input fields.</a:t>
            </a:r>
          </a:p>
          <a:p>
            <a:pPr marL="114300" indent="0" algn="l">
              <a:buNone/>
            </a:pPr>
            <a:r>
              <a:rPr lang="en-US" b="0" i="0" dirty="0">
                <a:solidFill>
                  <a:srgbClr val="D1D5DB"/>
                </a:solidFill>
                <a:effectLst/>
                <a:latin typeface="Söhne"/>
              </a:rPr>
              <a:t>For this example, let's say the application is a simple web application that allows users to log in.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E75D519E-B198-E954-7E81-6212B47CE6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33"/>
    </mc:Choice>
    <mc:Fallback>
      <p:transition spd="slow" advTm="2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b="1" i="0" dirty="0">
                <a:effectLst/>
                <a:latin typeface="Söhne"/>
              </a:rPr>
              <a:t>SQL Injection Test 1: Single Quote Test</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lgn="l">
              <a:buNone/>
            </a:pPr>
            <a:r>
              <a:rPr lang="en-US" b="0" i="1" dirty="0">
                <a:solidFill>
                  <a:srgbClr val="D1D5DB"/>
                </a:solidFill>
                <a:effectLst/>
                <a:latin typeface="Söhne"/>
              </a:rPr>
              <a:t>What happens when a single quote is inputted into the username and password fields?</a:t>
            </a:r>
          </a:p>
          <a:p>
            <a:pPr marL="114300" indent="0" algn="l">
              <a:buNone/>
            </a:pPr>
            <a:endParaRPr lang="en-US" b="0" i="0" dirty="0">
              <a:solidFill>
                <a:srgbClr val="D1D5DB"/>
              </a:solidFill>
              <a:effectLst/>
              <a:latin typeface="Söhne"/>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DA09BF57-FE9E-8B40-07B4-B43E9F5E5AB8}"/>
              </a:ext>
            </a:extLst>
          </p:cNvPr>
          <p:cNvPicPr>
            <a:picLocks noChangeAspect="1"/>
          </p:cNvPicPr>
          <p:nvPr/>
        </p:nvPicPr>
        <p:blipFill>
          <a:blip r:embed="rId7"/>
          <a:stretch>
            <a:fillRect/>
          </a:stretch>
        </p:blipFill>
        <p:spPr>
          <a:xfrm>
            <a:off x="849012" y="2711047"/>
            <a:ext cx="6819900" cy="3644900"/>
          </a:xfrm>
          <a:prstGeom prst="rect">
            <a:avLst/>
          </a:prstGeom>
        </p:spPr>
      </p:pic>
      <p:sp>
        <p:nvSpPr>
          <p:cNvPr id="3" name="TextBox 2">
            <a:extLst>
              <a:ext uri="{FF2B5EF4-FFF2-40B4-BE49-F238E27FC236}">
                <a16:creationId xmlns:a16="http://schemas.microsoft.com/office/drawing/2014/main" id="{8DDDDF5A-2E5A-F27E-E3EF-B551877D57DD}"/>
              </a:ext>
            </a:extLst>
          </p:cNvPr>
          <p:cNvSpPr txBox="1"/>
          <p:nvPr/>
        </p:nvSpPr>
        <p:spPr>
          <a:xfrm>
            <a:off x="7832124" y="3240366"/>
            <a:ext cx="3555142" cy="2031325"/>
          </a:xfrm>
          <a:prstGeom prst="rect">
            <a:avLst/>
          </a:prstGeom>
          <a:noFill/>
        </p:spPr>
        <p:txBody>
          <a:bodyPr wrap="square" rtlCol="0">
            <a:spAutoFit/>
          </a:bodyPr>
          <a:lstStyle/>
          <a:p>
            <a:r>
              <a:rPr lang="en-US" dirty="0">
                <a:solidFill>
                  <a:schemeClr val="bg1"/>
                </a:solidFill>
              </a:rPr>
              <a:t>Results:</a:t>
            </a:r>
          </a:p>
          <a:p>
            <a:endParaRPr lang="en-US" dirty="0">
              <a:solidFill>
                <a:schemeClr val="bg1"/>
              </a:solidFill>
            </a:endParaRPr>
          </a:p>
          <a:p>
            <a:r>
              <a:rPr lang="en-US" dirty="0">
                <a:solidFill>
                  <a:schemeClr val="bg1"/>
                </a:solidFill>
              </a:rPr>
              <a:t>If the application is vulnerable, this could break the SQL syntax and cause an error, revealing the vulnerability. If the application handles the input correctly, no SQL syntax errors should occur, even though the login attempt will likely fail due to incorrect login information.</a:t>
            </a:r>
          </a:p>
        </p:txBody>
      </p:sp>
      <p:pic>
        <p:nvPicPr>
          <p:cNvPr id="9" name="Audio 8">
            <a:extLst>
              <a:ext uri="{FF2B5EF4-FFF2-40B4-BE49-F238E27FC236}">
                <a16:creationId xmlns:a16="http://schemas.microsoft.com/office/drawing/2014/main" id="{ED2F38CF-212F-4961-A4FC-DD924F49EC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61293466"/>
      </p:ext>
    </p:extLst>
  </p:cSld>
  <p:clrMapOvr>
    <a:masterClrMapping/>
  </p:clrMapOvr>
  <mc:AlternateContent xmlns:mc="http://schemas.openxmlformats.org/markup-compatibility/2006">
    <mc:Choice xmlns:p14="http://schemas.microsoft.com/office/powerpoint/2010/main" Requires="p14">
      <p:transition spd="slow" p14:dur="2000" advTm="43801"/>
    </mc:Choice>
    <mc:Fallback>
      <p:transition spd="slow" advTm="43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1803</TotalTime>
  <Words>6399</Words>
  <Application>Microsoft Macintosh PowerPoint</Application>
  <PresentationFormat>Widescreen</PresentationFormat>
  <Paragraphs>300</Paragraphs>
  <Slides>21</Slides>
  <Notes>21</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Times New Roman</vt:lpstr>
      <vt:lpstr>Century Gothic</vt:lpstr>
      <vt:lpstr>Söhne</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SQL Injection Test 1: Single Quote Test</vt:lpstr>
      <vt:lpstr> SQL Injection Test 2: Tautology Test</vt:lpstr>
      <vt:lpstr> SQL Injection Test 3: Comment Character Test</vt:lpstr>
      <vt:lpstr>SQL Injection Test 5: Automated Tool Test</vt:lpstr>
      <vt:lpstr>AUTOMATION SUMMARY</vt:lpstr>
      <vt:lpstr>TOOLS</vt:lpstr>
      <vt:lpstr>RISKS AND BENEFITS</vt:lpstr>
      <vt:lpstr>RECOMMENDATIONS</vt:lpstr>
      <vt:lpstr>CONCLUSIONS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Aaron Ciminelli</cp:lastModifiedBy>
  <cp:revision>7</cp:revision>
  <dcterms:created xsi:type="dcterms:W3CDTF">2020-08-19T17:59:24Z</dcterms:created>
  <dcterms:modified xsi:type="dcterms:W3CDTF">2023-06-19T04:51:18Z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